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555" r:id="rId2"/>
    <p:sldId id="258" r:id="rId3"/>
    <p:sldId id="558" r:id="rId4"/>
    <p:sldId id="565" r:id="rId5"/>
    <p:sldId id="566" r:id="rId6"/>
    <p:sldId id="477" r:id="rId7"/>
    <p:sldId id="559" r:id="rId8"/>
    <p:sldId id="560" r:id="rId9"/>
    <p:sldId id="556" r:id="rId10"/>
    <p:sldId id="557" r:id="rId11"/>
    <p:sldId id="567" r:id="rId12"/>
    <p:sldId id="544" r:id="rId13"/>
    <p:sldId id="545" r:id="rId14"/>
    <p:sldId id="568" r:id="rId15"/>
    <p:sldId id="493" r:id="rId16"/>
    <p:sldId id="561" r:id="rId17"/>
    <p:sldId id="500" r:id="rId18"/>
    <p:sldId id="504" r:id="rId19"/>
    <p:sldId id="507" r:id="rId20"/>
    <p:sldId id="505" r:id="rId21"/>
    <p:sldId id="562" r:id="rId22"/>
    <p:sldId id="563" r:id="rId23"/>
    <p:sldId id="564" r:id="rId24"/>
    <p:sldId id="569" r:id="rId25"/>
    <p:sldId id="546" r:id="rId26"/>
    <p:sldId id="547" r:id="rId27"/>
    <p:sldId id="548" r:id="rId28"/>
    <p:sldId id="549" r:id="rId29"/>
    <p:sldId id="550" r:id="rId30"/>
    <p:sldId id="551" r:id="rId31"/>
    <p:sldId id="553" r:id="rId32"/>
    <p:sldId id="554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9DD2"/>
    <a:srgbClr val="E5B7FF"/>
    <a:srgbClr val="FF0000"/>
    <a:srgbClr val="BD9DD1"/>
    <a:srgbClr val="9E9CD1"/>
    <a:srgbClr val="A0ADDB"/>
    <a:srgbClr val="81B1DA"/>
    <a:srgbClr val="CC9900"/>
    <a:srgbClr val="FFFF66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983" autoAdjust="0"/>
    <p:restoredTop sz="84993" autoAdjust="0"/>
  </p:normalViewPr>
  <p:slideViewPr>
    <p:cSldViewPr snapToGrid="0">
      <p:cViewPr varScale="1">
        <p:scale>
          <a:sx n="56" d="100"/>
          <a:sy n="56" d="100"/>
        </p:scale>
        <p:origin x="428" y="56"/>
      </p:cViewPr>
      <p:guideLst/>
    </p:cSldViewPr>
  </p:slideViewPr>
  <p:outlineViewPr>
    <p:cViewPr>
      <p:scale>
        <a:sx n="33" d="100"/>
        <a:sy n="33" d="100"/>
      </p:scale>
      <p:origin x="0" y="-102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738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819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38063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5003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9034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53949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947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1607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56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495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4304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76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578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54729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4995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42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10847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597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478462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58422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679295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1925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507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350777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13670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2713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06455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134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8590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30250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57014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9591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9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0" name="圖片 12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88" y="6198490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 userDrawn="1"/>
        </p:nvSpPr>
        <p:spPr>
          <a:xfrm flipH="1">
            <a:off x="711901" y="336594"/>
            <a:ext cx="1545828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Suggestion">
            <a:extLst>
              <a:ext uri="{FF2B5EF4-FFF2-40B4-BE49-F238E27FC236}">
                <a16:creationId xmlns:a16="http://schemas.microsoft.com/office/drawing/2014/main" id="{C6D2104E-1FFD-4943-9166-5FAA731A8870}"/>
              </a:ext>
            </a:extLst>
          </p:cNvPr>
          <p:cNvSpPr txBox="1"/>
          <p:nvPr userDrawn="1"/>
        </p:nvSpPr>
        <p:spPr>
          <a:xfrm flipH="1">
            <a:off x="941584" y="388128"/>
            <a:ext cx="124916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US" sz="800" dirty="0">
              <a:solidFill>
                <a:schemeClr val="bg1">
                  <a:lumMod val="7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5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 userDrawn="1"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8491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118850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3738769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10/4/2023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10/4/2023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4.emf"/><Relationship Id="rId7" Type="http://schemas.openxmlformats.org/officeDocument/2006/relationships/slide" Target="slide20.xml"/><Relationship Id="rId12" Type="http://schemas.openxmlformats.org/officeDocument/2006/relationships/slide" Target="slide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9.xml"/><Relationship Id="rId11" Type="http://schemas.openxmlformats.org/officeDocument/2006/relationships/slide" Target="slide7.xml"/><Relationship Id="rId5" Type="http://schemas.openxmlformats.org/officeDocument/2006/relationships/slide" Target="slide17.xml"/><Relationship Id="rId10" Type="http://schemas.openxmlformats.org/officeDocument/2006/relationships/image" Target="../media/image5.emf"/><Relationship Id="rId4" Type="http://schemas.openxmlformats.org/officeDocument/2006/relationships/slide" Target="slide16.xml"/><Relationship Id="rId9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1">
              <a:lumMod val="50000"/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432955" y="1744800"/>
            <a:ext cx="73333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dirty="0" smtClean="0">
                <a:latin typeface="+mn-ea"/>
              </a:rPr>
              <a:t>3. </a:t>
            </a:r>
            <a:r>
              <a:rPr lang="zh-TW" altLang="en-US" sz="6000" b="1" dirty="0">
                <a:latin typeface="+mn-ea"/>
              </a:rPr>
              <a:t>程序</a:t>
            </a:r>
            <a:r>
              <a:rPr lang="zh-TW" altLang="en-US" sz="6000" b="1" dirty="0" smtClean="0">
                <a:latin typeface="+mn-ea"/>
              </a:rPr>
              <a:t>說明 訓練簡報 </a:t>
            </a:r>
            <a:endParaRPr lang="en-US" altLang="zh-TW" sz="6000" b="1" dirty="0" smtClean="0">
              <a:latin typeface="+mn-ea"/>
            </a:endParaRPr>
          </a:p>
          <a:p>
            <a:r>
              <a:rPr lang="zh-TW" altLang="en-US" sz="6000" b="1" dirty="0">
                <a:latin typeface="+mn-ea"/>
              </a:rPr>
              <a:t>（</a:t>
            </a:r>
            <a:r>
              <a:rPr lang="zh-TW" altLang="en-US" sz="6000" b="1" smtClean="0">
                <a:latin typeface="+mn-ea"/>
              </a:rPr>
              <a:t>示例二）</a:t>
            </a:r>
            <a:endParaRPr lang="en-US" sz="6000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113" y="3501969"/>
            <a:ext cx="2634116" cy="263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525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投影片編號版面配置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4271985" y="291999"/>
            <a:ext cx="7604269" cy="7755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程序說明標誌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字詞其他意思</a:t>
            </a:r>
          </a:p>
        </p:txBody>
      </p:sp>
      <p:sp>
        <p:nvSpPr>
          <p:cNvPr id="5" name="矩形 4"/>
          <p:cNvSpPr/>
          <p:nvPr/>
        </p:nvSpPr>
        <p:spPr>
          <a:xfrm>
            <a:off x="770022" y="1591450"/>
            <a:ext cx="106519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+mn-ea"/>
              </a:rPr>
              <a:t>如何、怎樣、怎麼樣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ea"/>
              </a:rPr>
              <a:t>亦可作為「解難」的</a:t>
            </a:r>
            <a:r>
              <a:rPr lang="zh-TW" altLang="en-US" sz="2800" b="1" dirty="0">
                <a:solidFill>
                  <a:srgbClr val="FF0000"/>
                </a:solidFill>
                <a:latin typeface="+mn-ea"/>
              </a:rPr>
              <a:t>標誌字詞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>
                <a:latin typeface="+mn-ea"/>
              </a:rPr>
              <a:t>通常會與「問題」、「困難」、「解決」、「處理」及「應付」等「解難」的</a:t>
            </a:r>
            <a:r>
              <a:rPr lang="zh-TW" altLang="en-US" sz="2800" b="1" dirty="0">
                <a:solidFill>
                  <a:srgbClr val="FF0000"/>
                </a:solidFill>
                <a:latin typeface="+mn-ea"/>
              </a:rPr>
              <a:t>標誌字詞</a:t>
            </a:r>
            <a:r>
              <a:rPr lang="zh-TW" altLang="en-US" sz="2800" dirty="0">
                <a:latin typeface="+mn-ea"/>
              </a:rPr>
              <a:t>一起</a:t>
            </a:r>
            <a:r>
              <a:rPr lang="zh-TW" altLang="en-US" sz="2800" dirty="0" smtClean="0">
                <a:latin typeface="+mn-ea"/>
              </a:rPr>
              <a:t>出現</a:t>
            </a:r>
            <a:endParaRPr lang="en-HK" altLang="zh-TW" sz="2800" dirty="0" smtClean="0">
              <a:latin typeface="+mn-ea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>
                <a:latin typeface="+mn-ea"/>
              </a:rPr>
              <a:t>於標題或題目中</a:t>
            </a:r>
            <a:r>
              <a:rPr lang="zh-TW" altLang="en-US" sz="2800" dirty="0">
                <a:latin typeface="+mn-ea"/>
              </a:rPr>
              <a:t>會提及一些</a:t>
            </a: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難題</a:t>
            </a:r>
          </a:p>
        </p:txBody>
      </p:sp>
      <p:sp>
        <p:nvSpPr>
          <p:cNvPr id="6" name="矩形 5"/>
          <p:cNvSpPr/>
          <p:nvPr/>
        </p:nvSpPr>
        <p:spPr>
          <a:xfrm>
            <a:off x="1475872" y="4187937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 smtClean="0"/>
              <a:t>示例一：「我們應怎樣解決洗手間漏水問題？」</a:t>
            </a:r>
            <a:endParaRPr lang="zh-TW" altLang="en-US" sz="3200" b="1" dirty="0"/>
          </a:p>
        </p:txBody>
      </p:sp>
      <p:sp>
        <p:nvSpPr>
          <p:cNvPr id="16" name="矩形 15"/>
          <p:cNvSpPr/>
          <p:nvPr/>
        </p:nvSpPr>
        <p:spPr>
          <a:xfrm>
            <a:off x="1475872" y="5206868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示例二：「懷疑遇到網上騙案時應如何處理？」</a:t>
            </a:r>
          </a:p>
        </p:txBody>
      </p:sp>
      <p:sp>
        <p:nvSpPr>
          <p:cNvPr id="17" name="左右中括弧 16"/>
          <p:cNvSpPr/>
          <p:nvPr/>
        </p:nvSpPr>
        <p:spPr>
          <a:xfrm rot="5400000">
            <a:off x="7839085" y="3083482"/>
            <a:ext cx="553983" cy="2762896"/>
          </a:xfrm>
          <a:prstGeom prst="bracket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圓角矩形 20"/>
          <p:cNvSpPr/>
          <p:nvPr/>
        </p:nvSpPr>
        <p:spPr>
          <a:xfrm>
            <a:off x="5105400" y="4158520"/>
            <a:ext cx="795338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5900738" y="4158519"/>
            <a:ext cx="78689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7923168" y="5176078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圓角矩形 27"/>
          <p:cNvSpPr/>
          <p:nvPr/>
        </p:nvSpPr>
        <p:spPr>
          <a:xfrm>
            <a:off x="8749484" y="5176077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左右中括弧 28"/>
          <p:cNvSpPr/>
          <p:nvPr/>
        </p:nvSpPr>
        <p:spPr>
          <a:xfrm rot="5400000">
            <a:off x="6027368" y="4682570"/>
            <a:ext cx="553983" cy="1602581"/>
          </a:xfrm>
          <a:prstGeom prst="bracket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書卷 (水平) 13"/>
          <p:cNvSpPr/>
          <p:nvPr/>
        </p:nvSpPr>
        <p:spPr>
          <a:xfrm>
            <a:off x="7461979" y="1188084"/>
            <a:ext cx="3960000" cy="118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有關解難的訓練框架，請參閱</a:t>
            </a:r>
            <a:r>
              <a:rPr lang="en-US" altLang="zh-TW" sz="2000" b="1" dirty="0"/>
              <a:t/>
            </a:r>
            <a:br>
              <a:rPr lang="en-US" altLang="zh-TW" sz="2000" b="1" dirty="0"/>
            </a:br>
            <a:r>
              <a:rPr lang="zh-TW" altLang="en-US" sz="2000" b="1" dirty="0" smtClean="0"/>
              <a:t>「解難 </a:t>
            </a:r>
            <a:r>
              <a:rPr lang="zh-TW" altLang="en-US" sz="2000" b="1" dirty="0" smtClean="0"/>
              <a:t>訓練框架」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4513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 animBg="1"/>
      <p:bldP spid="21" grpId="0" animBg="1"/>
      <p:bldP spid="26" grpId="0" animBg="1"/>
      <p:bldP spid="27" grpId="0" animBg="1"/>
      <p:bldP spid="28" grpId="0" animBg="1"/>
      <p:bldP spid="29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768792" y="1610555"/>
            <a:ext cx="6654417" cy="3721319"/>
            <a:chOff x="1259583" y="1610555"/>
            <a:chExt cx="6654417" cy="3721319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530000" y="1610555"/>
              <a:ext cx="3384000" cy="3721319"/>
              <a:chOff x="4728228" y="1784180"/>
              <a:chExt cx="2814714" cy="4131515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363141" y="3201927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247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rgbClr val="E5B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677784" y="2931313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戲院購票觀賞電影的流程是怎樣的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53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773672" y="2269418"/>
            <a:ext cx="4201907" cy="27712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5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4951296" y="2376163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6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6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265116" y="1393488"/>
            <a:ext cx="9219018" cy="7660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9" name="文字方塊 148"/>
          <p:cNvSpPr txBox="1"/>
          <p:nvPr/>
        </p:nvSpPr>
        <p:spPr>
          <a:xfrm>
            <a:off x="1688938" y="1484123"/>
            <a:ext cx="850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ctr">
              <a:buNone/>
            </a:pP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戲院購票觀賞電影的流程是怎樣的</a:t>
            </a: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zh-TW" altLang="en-US" sz="32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圓角矩形 16"/>
          <p:cNvSpPr/>
          <p:nvPr/>
        </p:nvSpPr>
        <p:spPr>
          <a:xfrm>
            <a:off x="6537960" y="1478141"/>
            <a:ext cx="832433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7757160" y="1485497"/>
            <a:ext cx="817359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763798" y="784056"/>
            <a:ext cx="3240000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4392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38" name="群組 37"/>
          <p:cNvGrpSpPr/>
          <p:nvPr/>
        </p:nvGrpSpPr>
        <p:grpSpPr>
          <a:xfrm>
            <a:off x="3282625" y="5559037"/>
            <a:ext cx="5184000" cy="1107996"/>
            <a:chOff x="-223397" y="4590710"/>
            <a:chExt cx="3099600" cy="756204"/>
          </a:xfrm>
        </p:grpSpPr>
        <p:sp>
          <p:nvSpPr>
            <p:cNvPr id="39" name="圓角矩形 38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0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590710"/>
              <a:ext cx="2916994" cy="7562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話語類型：程序說明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41" name="向下箭號圖說文字 40"/>
          <p:cNvSpPr/>
          <p:nvPr/>
        </p:nvSpPr>
        <p:spPr>
          <a:xfrm>
            <a:off x="4036395" y="3021124"/>
            <a:ext cx="3676461" cy="2628051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grpSp>
        <p:nvGrpSpPr>
          <p:cNvPr id="42" name="群組 41"/>
          <p:cNvGrpSpPr/>
          <p:nvPr/>
        </p:nvGrpSpPr>
        <p:grpSpPr>
          <a:xfrm>
            <a:off x="4324825" y="3049169"/>
            <a:ext cx="3099600" cy="757498"/>
            <a:chOff x="-167710" y="4441234"/>
            <a:chExt cx="3099600" cy="757498"/>
          </a:xfrm>
        </p:grpSpPr>
        <p:sp>
          <p:nvSpPr>
            <p:cNvPr id="43" name="圓角矩形 42"/>
            <p:cNvSpPr/>
            <p:nvPr/>
          </p:nvSpPr>
          <p:spPr>
            <a:xfrm>
              <a:off x="-167710" y="4514732"/>
              <a:ext cx="3099600" cy="6840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4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914090" y="4441234"/>
              <a:ext cx="936000" cy="7292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l"/>
              <a:r>
                <a:rPr lang="zh-TW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流程</a:t>
              </a:r>
              <a:endParaRPr lang="zh-TW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45" name="群組 44"/>
          <p:cNvGrpSpPr/>
          <p:nvPr/>
        </p:nvGrpSpPr>
        <p:grpSpPr>
          <a:xfrm>
            <a:off x="4324825" y="3830478"/>
            <a:ext cx="3099600" cy="757498"/>
            <a:chOff x="-167710" y="4441234"/>
            <a:chExt cx="3099600" cy="757498"/>
          </a:xfrm>
        </p:grpSpPr>
        <p:sp>
          <p:nvSpPr>
            <p:cNvPr id="46" name="圓角矩形 45"/>
            <p:cNvSpPr/>
            <p:nvPr/>
          </p:nvSpPr>
          <p:spPr>
            <a:xfrm>
              <a:off x="-167710" y="4514732"/>
              <a:ext cx="3099600" cy="6840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7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914090" y="4441234"/>
              <a:ext cx="936000" cy="7292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l"/>
              <a:r>
                <a:rPr lang="zh-TW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  <a:endParaRPr lang="zh-TW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2723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 animBg="1"/>
      <p:bldP spid="4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768792" y="1610555"/>
            <a:ext cx="6654417" cy="3721319"/>
            <a:chOff x="1259583" y="1610555"/>
            <a:chExt cx="6654417" cy="3721319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530000" y="1610555"/>
              <a:ext cx="3384000" cy="3721319"/>
              <a:chOff x="4728228" y="1784180"/>
              <a:chExt cx="2814714" cy="4131515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6635983" y="2374783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59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rgbClr val="E5B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1787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846184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>
                <a:latin typeface="+mn-ea"/>
              </a:rPr>
              <a:t>介紹：</a:t>
            </a:r>
            <a:endParaRPr lang="en-US" altLang="zh-TW" sz="2400" b="1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學生應學會自我提問，以引導自己思考「評述性話語」的內容。</a:t>
            </a:r>
          </a:p>
          <a:p>
            <a:r>
              <a:rPr lang="zh-TW" altLang="en-US" sz="2400" dirty="0">
                <a:latin typeface="+mn-ea"/>
              </a:rPr>
              <a:t>自我提問能引導學生</a:t>
            </a:r>
            <a:r>
              <a:rPr lang="zh-TW" altLang="en-US" sz="2400" dirty="0" smtClean="0">
                <a:latin typeface="+mn-ea"/>
              </a:rPr>
              <a:t>從兩方面思考程序說明的</a:t>
            </a:r>
            <a:r>
              <a:rPr lang="zh-TW" altLang="en-US" sz="2400" dirty="0">
                <a:latin typeface="+mn-ea"/>
              </a:rPr>
              <a:t>內容，分別為內容</a:t>
            </a:r>
            <a:r>
              <a:rPr lang="zh-TW" altLang="en-US" sz="2400" dirty="0" smtClean="0">
                <a:latin typeface="+mn-ea"/>
              </a:rPr>
              <a:t>主題及相關</a:t>
            </a:r>
            <a:r>
              <a:rPr lang="zh-TW" altLang="en-US" sz="2400" dirty="0">
                <a:latin typeface="+mn-ea"/>
              </a:rPr>
              <a:t>的已有</a:t>
            </a:r>
            <a:r>
              <a:rPr lang="zh-TW" altLang="en-US" sz="2400" dirty="0" smtClean="0">
                <a:latin typeface="+mn-ea"/>
              </a:rPr>
              <a:t>知識</a:t>
            </a:r>
            <a:r>
              <a:rPr lang="zh-TW" altLang="en-US" sz="2400" dirty="0" smtClean="0"/>
              <a:t>，</a:t>
            </a:r>
            <a:r>
              <a:rPr lang="zh-TW" altLang="en-US" sz="2400" dirty="0"/>
              <a:t>例子如下：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217740"/>
          <a:ext cx="9872486" cy="2621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步驟是甚麼？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何時會發生？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要先做甚麼？第二？第三？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4732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208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2769718" y="2430006"/>
            <a:ext cx="8113106" cy="4231970"/>
            <a:chOff x="441876" y="1856796"/>
            <a:chExt cx="8113106" cy="4231970"/>
          </a:xfrm>
        </p:grpSpPr>
        <p:sp>
          <p:nvSpPr>
            <p:cNvPr id="51" name="Google Shape;488;p27"/>
            <p:cNvSpPr/>
            <p:nvPr/>
          </p:nvSpPr>
          <p:spPr>
            <a:xfrm>
              <a:off x="4828901" y="1856796"/>
              <a:ext cx="2383797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" name="Google Shape;491;p27"/>
            <p:cNvSpPr/>
            <p:nvPr/>
          </p:nvSpPr>
          <p:spPr>
            <a:xfrm>
              <a:off x="1672233" y="1856796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506;p27"/>
            <p:cNvSpPr/>
            <p:nvPr/>
          </p:nvSpPr>
          <p:spPr>
            <a:xfrm>
              <a:off x="1666590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509;p27"/>
            <p:cNvSpPr/>
            <p:nvPr/>
          </p:nvSpPr>
          <p:spPr>
            <a:xfrm>
              <a:off x="1672233" y="5194121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512;p27"/>
            <p:cNvSpPr/>
            <p:nvPr/>
          </p:nvSpPr>
          <p:spPr>
            <a:xfrm>
              <a:off x="4161074" y="2226837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513;p27"/>
            <p:cNvSpPr/>
            <p:nvPr/>
          </p:nvSpPr>
          <p:spPr>
            <a:xfrm>
              <a:off x="7416153" y="2269349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514;p27"/>
            <p:cNvSpPr/>
            <p:nvPr/>
          </p:nvSpPr>
          <p:spPr>
            <a:xfrm flipH="1">
              <a:off x="441876" y="3937152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517;p27"/>
            <p:cNvSpPr/>
            <p:nvPr/>
          </p:nvSpPr>
          <p:spPr>
            <a:xfrm rot="10800000">
              <a:off x="4122967" y="3888523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509;p27"/>
            <p:cNvSpPr/>
            <p:nvPr/>
          </p:nvSpPr>
          <p:spPr>
            <a:xfrm>
              <a:off x="4828901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12" name="橢圓 11"/>
          <p:cNvSpPr/>
          <p:nvPr/>
        </p:nvSpPr>
        <p:spPr>
          <a:xfrm>
            <a:off x="4943043" y="2596340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1</a:t>
            </a:r>
            <a:endParaRPr lang="en-US" sz="3200" b="1" dirty="0"/>
          </a:p>
        </p:txBody>
      </p:sp>
      <p:grpSp>
        <p:nvGrpSpPr>
          <p:cNvPr id="13" name="群組 12"/>
          <p:cNvGrpSpPr/>
          <p:nvPr/>
        </p:nvGrpSpPr>
        <p:grpSpPr>
          <a:xfrm>
            <a:off x="835565" y="2125579"/>
            <a:ext cx="2961055" cy="1503481"/>
            <a:chOff x="835565" y="1708141"/>
            <a:chExt cx="2961055" cy="1503481"/>
          </a:xfrm>
        </p:grpSpPr>
        <p:sp>
          <p:nvSpPr>
            <p:cNvPr id="10" name="矩形 9"/>
            <p:cNvSpPr/>
            <p:nvPr/>
          </p:nvSpPr>
          <p:spPr>
            <a:xfrm>
              <a:off x="856578" y="1859716"/>
              <a:ext cx="2492990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600" b="1" dirty="0"/>
                <a:t>依次序列</a:t>
              </a:r>
              <a:r>
                <a:rPr lang="zh-TW" altLang="en-US" sz="3600" b="1" dirty="0" smtClean="0"/>
                <a:t>出</a:t>
              </a:r>
              <a:endParaRPr lang="en-US" altLang="zh-TW" sz="3600" b="1" dirty="0" smtClean="0"/>
            </a:p>
            <a:p>
              <a:r>
                <a:rPr lang="zh-TW" altLang="en-US" sz="3600" b="1" dirty="0" smtClean="0"/>
                <a:t>不同</a:t>
              </a:r>
              <a:r>
                <a:rPr lang="zh-TW" altLang="en-US" sz="3600" b="1" dirty="0"/>
                <a:t>步驟</a:t>
              </a:r>
            </a:p>
          </p:txBody>
        </p:sp>
        <p:sp>
          <p:nvSpPr>
            <p:cNvPr id="11" name="五邊形 10"/>
            <p:cNvSpPr/>
            <p:nvPr/>
          </p:nvSpPr>
          <p:spPr>
            <a:xfrm>
              <a:off x="835565" y="1708141"/>
              <a:ext cx="2961055" cy="1503481"/>
            </a:xfrm>
            <a:prstGeom prst="homePlate">
              <a:avLst/>
            </a:prstGeom>
            <a:noFill/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0" name="橢圓 99"/>
          <p:cNvSpPr/>
          <p:nvPr/>
        </p:nvSpPr>
        <p:spPr>
          <a:xfrm>
            <a:off x="8067651" y="2596330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2</a:t>
            </a:r>
            <a:endParaRPr lang="en-US" sz="3200" b="1" dirty="0"/>
          </a:p>
        </p:txBody>
      </p:sp>
      <p:sp>
        <p:nvSpPr>
          <p:cNvPr id="101" name="橢圓 100"/>
          <p:cNvSpPr/>
          <p:nvPr/>
        </p:nvSpPr>
        <p:spPr>
          <a:xfrm>
            <a:off x="8067651" y="4246619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3</a:t>
            </a:r>
            <a:endParaRPr lang="en-US" sz="3200" b="1" dirty="0"/>
          </a:p>
        </p:txBody>
      </p:sp>
      <p:sp>
        <p:nvSpPr>
          <p:cNvPr id="102" name="橢圓 101"/>
          <p:cNvSpPr/>
          <p:nvPr/>
        </p:nvSpPr>
        <p:spPr>
          <a:xfrm>
            <a:off x="4943043" y="4246619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4</a:t>
            </a:r>
            <a:endParaRPr lang="en-US" sz="3200" b="1" dirty="0"/>
          </a:p>
        </p:txBody>
      </p:sp>
      <p:sp>
        <p:nvSpPr>
          <p:cNvPr id="103" name="橢圓 102"/>
          <p:cNvSpPr/>
          <p:nvPr/>
        </p:nvSpPr>
        <p:spPr>
          <a:xfrm>
            <a:off x="4905343" y="5933665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5</a:t>
            </a:r>
            <a:endParaRPr lang="en-US" sz="3200" b="1" dirty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3532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775011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學生應檢視已計劃的內容，確保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內容大綱完整及合邏輯。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 smtClean="0">
                <a:latin typeface="+mn-ea"/>
              </a:rPr>
              <a:t>程序</a:t>
            </a:r>
            <a:r>
              <a:rPr lang="zh-TW" altLang="en-US" sz="2400" dirty="0">
                <a:latin typeface="+mn-ea"/>
              </a:rPr>
              <a:t>說明中，步驟與步驟之間的</a:t>
            </a:r>
            <a:r>
              <a:rPr lang="zh-TW" altLang="en-US" sz="2400" dirty="0" smtClean="0">
                <a:latin typeface="+mn-ea"/>
              </a:rPr>
              <a:t>聯繫，需要</a:t>
            </a:r>
            <a:r>
              <a:rPr lang="zh-TW" altLang="en-US" sz="2400" dirty="0">
                <a:latin typeface="+mn-ea"/>
              </a:rPr>
              <a:t>較多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邏輯</a:t>
            </a:r>
            <a:r>
              <a:rPr lang="zh-TW" altLang="en-US" sz="2400" dirty="0">
                <a:latin typeface="+mn-ea"/>
              </a:rPr>
              <a:t>關係的</a:t>
            </a:r>
            <a:r>
              <a:rPr lang="zh-TW" altLang="en-US" sz="2400" dirty="0" smtClean="0">
                <a:latin typeface="+mn-ea"/>
              </a:rPr>
              <a:t>說明。</a:t>
            </a:r>
            <a:endParaRPr lang="en-US" altLang="zh-TW" sz="2400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>
              <a:latin typeface="+mn-ea"/>
            </a:endParaRPr>
          </a:p>
          <a:p>
            <a:endParaRPr lang="zh-TW" altLang="en-US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檢視關鍵步驟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6259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2553388"/>
            <a:ext cx="7286807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在日常生活及學習中，我們經常需要按一系列事件發生的特定順序，說明當中包含的主要概念和細節，例如做事的程序、事情的變化及發展過程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有組織地依次序說明程序能令表達的內容更清晰，聆聽者也易於明白。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04860" y="5379845"/>
            <a:ext cx="496185" cy="496183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8208991" y="3526968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3096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程序說明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2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>
                <a:latin typeface="+mn-ea"/>
              </a:rPr>
              <a:t>學生應詳細</a:t>
            </a:r>
            <a:r>
              <a:rPr lang="zh-TW" altLang="en-US" sz="2000" dirty="0">
                <a:latin typeface="+mn-ea"/>
              </a:rPr>
              <a:t>地闡述重點，以表達更豐富的內容，例如提供細節、提供理由、舉出例子、分析帶來的影響等</a:t>
            </a:r>
            <a:r>
              <a:rPr lang="zh-TW" altLang="en-US" sz="2000" dirty="0" smtClean="0">
                <a:latin typeface="+mn-ea"/>
              </a:rPr>
              <a:t>。</a:t>
            </a:r>
          </a:p>
          <a:p>
            <a:r>
              <a:rPr lang="zh-TW" altLang="en-US" sz="2000" dirty="0">
                <a:latin typeface="+mn-ea"/>
              </a:rPr>
              <a:t>闡述方法的示例：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提供細節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如：於售票機購買港鐵車票時，首先要選擇目的地，</a:t>
            </a:r>
            <a:r>
              <a:rPr lang="zh-TW" altLang="en-US" sz="2000" b="1" dirty="0"/>
              <a:t>乘客可以在觸控式螢幕上的路線圖尋找</a:t>
            </a:r>
            <a:r>
              <a:rPr lang="zh-TW" altLang="en-US" sz="2000" b="1" dirty="0" smtClean="0"/>
              <a:t>並點選目的地</a:t>
            </a:r>
            <a:r>
              <a:rPr lang="zh-TW" altLang="en-US" sz="2000" b="1" dirty="0"/>
              <a:t>車站</a:t>
            </a:r>
            <a:r>
              <a:rPr lang="zh-TW" altLang="en-US" sz="2000" dirty="0"/>
              <a:t>，之後再選擇車票類型及車票數量。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提供理由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</a:t>
            </a:r>
            <a:r>
              <a:rPr lang="zh-TW" altLang="en-US" sz="2000" b="1" dirty="0"/>
              <a:t>由於是次演唱會以實名制形式發售門票</a:t>
            </a:r>
            <a:r>
              <a:rPr lang="zh-TW" altLang="en-US" sz="2000" dirty="0"/>
              <a:t>，購票人需要先提供英文全名及出生日期等個人資料，之後才能付款。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舉出例子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如：使用洗衣機時，首先要將衣物放入洗衣機內，之後便要添加洗滌產品，</a:t>
            </a:r>
            <a:r>
              <a:rPr lang="zh-TW" altLang="en-US" sz="2000" b="1" dirty="0"/>
              <a:t>例如洗衣液、洗衣粉、柔順劑或漂白劑等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分析</a:t>
            </a:r>
            <a:r>
              <a:rPr lang="zh-TW" altLang="en-US" sz="2000" u="sng" dirty="0"/>
              <a:t>帶來的</a:t>
            </a:r>
            <a:r>
              <a:rPr lang="zh-TW" altLang="en-US" sz="2000" u="sng" dirty="0" smtClean="0"/>
              <a:t>影響</a:t>
            </a:r>
            <a:r>
              <a:rPr lang="en-US" altLang="zh-TW" sz="2000" u="sng" dirty="0" smtClean="0"/>
              <a:t/>
            </a:r>
            <a:br>
              <a:rPr lang="en-US" altLang="zh-TW" sz="2000" u="sng" dirty="0" smtClean="0"/>
            </a:br>
            <a:r>
              <a:rPr lang="zh-TW" altLang="en-US" sz="2000" dirty="0"/>
              <a:t>如：回收膠樽時，首先要移除樽蓋，之後要倒清樽內的液體及以清水簡單清洗，</a:t>
            </a:r>
            <a:r>
              <a:rPr lang="zh-TW" altLang="en-US" sz="2000" b="1" dirty="0"/>
              <a:t>這便可以確保回收處有良好的衛生情況，亦可減少後續處理雜質的工序</a:t>
            </a:r>
            <a:r>
              <a:rPr lang="zh-TW" altLang="en-US" sz="2000" dirty="0"/>
              <a:t>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3171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8573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44" name="Content Placeholder 8"/>
          <p:cNvGraphicFramePr>
            <a:graphicFrameLocks/>
          </p:cNvGraphicFramePr>
          <p:nvPr>
            <p:extLst/>
          </p:nvPr>
        </p:nvGraphicFramePr>
        <p:xfrm>
          <a:off x="2101023" y="1533782"/>
          <a:ext cx="8229600" cy="5171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933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5" name="Left Arrow 4"/>
          <p:cNvSpPr/>
          <p:nvPr/>
        </p:nvSpPr>
        <p:spPr>
          <a:xfrm>
            <a:off x="5452282" y="4129822"/>
            <a:ext cx="1944216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2139914" y="151596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47" name="TextBox 10"/>
          <p:cNvSpPr txBox="1"/>
          <p:nvPr/>
        </p:nvSpPr>
        <p:spPr>
          <a:xfrm>
            <a:off x="4628102" y="1515965"/>
            <a:ext cx="3916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我會說明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/>
              <a:t>的</a:t>
            </a:r>
            <a:r>
              <a:rPr lang="zh-TW" altLang="en-US" i="1" dirty="0" smtClean="0"/>
              <a:t>步驟／過程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48" name="Rectangle 11"/>
          <p:cNvSpPr/>
          <p:nvPr/>
        </p:nvSpPr>
        <p:spPr>
          <a:xfrm>
            <a:off x="2139914" y="202382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dirty="0" smtClean="0"/>
              <a:t>步驟一</a:t>
            </a:r>
            <a:endParaRPr lang="en-US" b="1" dirty="0"/>
          </a:p>
        </p:txBody>
      </p:sp>
      <p:sp>
        <p:nvSpPr>
          <p:cNvPr id="49" name="Rectangle 13"/>
          <p:cNvSpPr/>
          <p:nvPr/>
        </p:nvSpPr>
        <p:spPr>
          <a:xfrm>
            <a:off x="4628102" y="2023827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首先／第一，</a:t>
            </a:r>
            <a:r>
              <a:rPr lang="en-US" altLang="zh-TW" i="1" dirty="0" smtClean="0"/>
              <a:t>……</a:t>
            </a:r>
            <a:endParaRPr lang="en-US" altLang="zh-TW" b="0" i="1" dirty="0" smtClean="0"/>
          </a:p>
        </p:txBody>
      </p:sp>
      <p:sp>
        <p:nvSpPr>
          <p:cNvPr id="50" name="Rectangle 14"/>
          <p:cNvSpPr/>
          <p:nvPr/>
        </p:nvSpPr>
        <p:spPr>
          <a:xfrm>
            <a:off x="2139914" y="2376842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/>
              <a:t>闡述</a:t>
            </a:r>
            <a:endParaRPr lang="en-US" altLang="zh-TW" b="1" dirty="0" smtClean="0"/>
          </a:p>
        </p:txBody>
      </p:sp>
      <p:sp>
        <p:nvSpPr>
          <p:cNvPr id="51" name="Rectangle 15"/>
          <p:cNvSpPr/>
          <p:nvPr/>
        </p:nvSpPr>
        <p:spPr>
          <a:xfrm>
            <a:off x="2139914" y="297373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步驟二</a:t>
            </a:r>
            <a:endParaRPr lang="en-US" altLang="zh-TW" b="1" dirty="0" smtClean="0"/>
          </a:p>
        </p:txBody>
      </p:sp>
      <p:sp>
        <p:nvSpPr>
          <p:cNvPr id="52" name="Rectangle 16"/>
          <p:cNvSpPr/>
          <p:nvPr/>
        </p:nvSpPr>
        <p:spPr>
          <a:xfrm>
            <a:off x="4628102" y="2973738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之後／第二</a:t>
            </a:r>
            <a:r>
              <a:rPr lang="zh-TW" altLang="en-US" i="1" dirty="0" smtClean="0"/>
              <a:t>，</a:t>
            </a:r>
            <a:r>
              <a:rPr lang="en-US" altLang="zh-TW" i="1" dirty="0" smtClean="0"/>
              <a:t>…</a:t>
            </a:r>
            <a:r>
              <a:rPr lang="en-US" altLang="zh-TW" b="0" i="1" dirty="0" smtClean="0"/>
              <a:t>…</a:t>
            </a:r>
          </a:p>
        </p:txBody>
      </p:sp>
      <p:sp>
        <p:nvSpPr>
          <p:cNvPr id="53" name="Rectangle 18"/>
          <p:cNvSpPr/>
          <p:nvPr/>
        </p:nvSpPr>
        <p:spPr>
          <a:xfrm>
            <a:off x="2139914" y="332441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/>
              <a:t>闡述</a:t>
            </a:r>
            <a:endParaRPr lang="en-US" altLang="zh-TW" b="1" dirty="0" smtClean="0"/>
          </a:p>
        </p:txBody>
      </p:sp>
      <p:sp>
        <p:nvSpPr>
          <p:cNvPr id="54" name="Rectangle 35"/>
          <p:cNvSpPr/>
          <p:nvPr/>
        </p:nvSpPr>
        <p:spPr>
          <a:xfrm>
            <a:off x="4628102" y="5260381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最後，</a:t>
            </a:r>
            <a:r>
              <a:rPr lang="en-US" altLang="zh-TW" b="0" i="1" dirty="0" smtClean="0"/>
              <a:t>……</a:t>
            </a:r>
          </a:p>
        </p:txBody>
      </p:sp>
      <p:sp>
        <p:nvSpPr>
          <p:cNvPr id="55" name="Rectangle 37"/>
          <p:cNvSpPr/>
          <p:nvPr/>
        </p:nvSpPr>
        <p:spPr>
          <a:xfrm>
            <a:off x="2139914" y="5260381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最後的步驟</a:t>
            </a:r>
            <a:endParaRPr lang="en-US" altLang="zh-TW" b="1" dirty="0" smtClean="0"/>
          </a:p>
        </p:txBody>
      </p:sp>
      <p:sp>
        <p:nvSpPr>
          <p:cNvPr id="56" name="Rectangle 38"/>
          <p:cNvSpPr/>
          <p:nvPr/>
        </p:nvSpPr>
        <p:spPr>
          <a:xfrm>
            <a:off x="2139914" y="5620421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/>
              <a:t>闡述</a:t>
            </a:r>
            <a:endParaRPr lang="en-US" altLang="zh-TW" b="1" dirty="0" smtClean="0"/>
          </a:p>
        </p:txBody>
      </p:sp>
      <p:sp>
        <p:nvSpPr>
          <p:cNvPr id="57" name="Rectangle 39"/>
          <p:cNvSpPr/>
          <p:nvPr/>
        </p:nvSpPr>
        <p:spPr>
          <a:xfrm>
            <a:off x="2680287" y="3999168"/>
            <a:ext cx="5661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/>
              <a:t> </a:t>
            </a:r>
            <a:endParaRPr lang="en-US" altLang="zh-TW" sz="1200" b="1" dirty="0" smtClean="0"/>
          </a:p>
        </p:txBody>
      </p:sp>
      <p:sp>
        <p:nvSpPr>
          <p:cNvPr id="58" name="Rectangle 40"/>
          <p:cNvSpPr/>
          <p:nvPr/>
        </p:nvSpPr>
        <p:spPr>
          <a:xfrm>
            <a:off x="5022102" y="3999168"/>
            <a:ext cx="60144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/>
              <a:t> </a:t>
            </a:r>
            <a:endParaRPr lang="en-US" altLang="zh-TW" sz="1200" b="1" dirty="0" smtClean="0"/>
          </a:p>
        </p:txBody>
      </p:sp>
      <p:sp>
        <p:nvSpPr>
          <p:cNvPr id="59" name="Rectangle 16"/>
          <p:cNvSpPr/>
          <p:nvPr/>
        </p:nvSpPr>
        <p:spPr>
          <a:xfrm>
            <a:off x="4628102" y="2376842"/>
            <a:ext cx="599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60" name="Rectangle 16"/>
          <p:cNvSpPr/>
          <p:nvPr/>
        </p:nvSpPr>
        <p:spPr>
          <a:xfrm>
            <a:off x="4628102" y="3324413"/>
            <a:ext cx="599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61" name="Rectangle 16"/>
          <p:cNvSpPr/>
          <p:nvPr/>
        </p:nvSpPr>
        <p:spPr>
          <a:xfrm>
            <a:off x="4628102" y="5620421"/>
            <a:ext cx="599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62" name="Rectangle 35"/>
          <p:cNvSpPr/>
          <p:nvPr/>
        </p:nvSpPr>
        <p:spPr>
          <a:xfrm>
            <a:off x="4628102" y="6336268"/>
            <a:ext cx="3211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以上就是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的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步驟／過程</a:t>
            </a:r>
            <a:endParaRPr lang="en-US" altLang="zh-TW" b="0" i="1" dirty="0" smtClean="0"/>
          </a:p>
        </p:txBody>
      </p:sp>
      <p:sp>
        <p:nvSpPr>
          <p:cNvPr id="63" name="Rectangle 37"/>
          <p:cNvSpPr/>
          <p:nvPr/>
        </p:nvSpPr>
        <p:spPr>
          <a:xfrm>
            <a:off x="2139914" y="633626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altLang="zh-TW" b="1" dirty="0" smtClean="0"/>
          </a:p>
        </p:txBody>
      </p:sp>
    </p:spTree>
    <p:extLst>
      <p:ext uri="{BB962C8B-B14F-4D97-AF65-F5344CB8AC3E}">
        <p14:creationId xmlns:p14="http://schemas.microsoft.com/office/powerpoint/2010/main" val="648525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2039447" y="2098536"/>
            <a:ext cx="8113106" cy="4231970"/>
            <a:chOff x="441876" y="1856796"/>
            <a:chExt cx="8113106" cy="4231970"/>
          </a:xfrm>
        </p:grpSpPr>
        <p:sp>
          <p:nvSpPr>
            <p:cNvPr id="51" name="Google Shape;488;p27"/>
            <p:cNvSpPr/>
            <p:nvPr/>
          </p:nvSpPr>
          <p:spPr>
            <a:xfrm>
              <a:off x="4828901" y="1856796"/>
              <a:ext cx="2383797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" name="Google Shape;491;p27"/>
            <p:cNvSpPr/>
            <p:nvPr/>
          </p:nvSpPr>
          <p:spPr>
            <a:xfrm>
              <a:off x="1672233" y="1856796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506;p27"/>
            <p:cNvSpPr/>
            <p:nvPr/>
          </p:nvSpPr>
          <p:spPr>
            <a:xfrm>
              <a:off x="1666590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509;p27"/>
            <p:cNvSpPr/>
            <p:nvPr/>
          </p:nvSpPr>
          <p:spPr>
            <a:xfrm>
              <a:off x="1672233" y="5194121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512;p27"/>
            <p:cNvSpPr/>
            <p:nvPr/>
          </p:nvSpPr>
          <p:spPr>
            <a:xfrm>
              <a:off x="4161074" y="2226837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513;p27"/>
            <p:cNvSpPr/>
            <p:nvPr/>
          </p:nvSpPr>
          <p:spPr>
            <a:xfrm>
              <a:off x="7416153" y="2269349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514;p27"/>
            <p:cNvSpPr/>
            <p:nvPr/>
          </p:nvSpPr>
          <p:spPr>
            <a:xfrm flipH="1">
              <a:off x="441876" y="3937152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517;p27"/>
            <p:cNvSpPr/>
            <p:nvPr/>
          </p:nvSpPr>
          <p:spPr>
            <a:xfrm rot="10800000">
              <a:off x="4122967" y="3888523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509;p27"/>
            <p:cNvSpPr/>
            <p:nvPr/>
          </p:nvSpPr>
          <p:spPr>
            <a:xfrm>
              <a:off x="4828901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23</a:t>
            </a:fld>
            <a:endParaRPr lang="en-US" dirty="0"/>
          </a:p>
        </p:txBody>
      </p:sp>
      <p:sp>
        <p:nvSpPr>
          <p:cNvPr id="19" name="手繪多邊形 18"/>
          <p:cNvSpPr/>
          <p:nvPr/>
        </p:nvSpPr>
        <p:spPr>
          <a:xfrm flipH="1">
            <a:off x="1954229" y="1700995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首先／第一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20" name="手繪多邊形 19"/>
          <p:cNvSpPr/>
          <p:nvPr/>
        </p:nvSpPr>
        <p:spPr>
          <a:xfrm flipH="1">
            <a:off x="1630229" y="2185088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grpSp>
        <p:nvGrpSpPr>
          <p:cNvPr id="30" name="群組 29"/>
          <p:cNvGrpSpPr/>
          <p:nvPr/>
        </p:nvGrpSpPr>
        <p:grpSpPr>
          <a:xfrm>
            <a:off x="4022487" y="1482456"/>
            <a:ext cx="3924000" cy="674791"/>
            <a:chOff x="2139619" y="5630815"/>
            <a:chExt cx="2662490" cy="990945"/>
          </a:xfrm>
        </p:grpSpPr>
        <p:sp>
          <p:nvSpPr>
            <p:cNvPr id="31" name="手繪多邊形 30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39619" y="5672609"/>
              <a:ext cx="2640486" cy="949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我會說明</a:t>
              </a:r>
              <a:r>
                <a:rPr lang="en-US" altLang="zh-TW" b="1" i="1" dirty="0" smtClean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／</a:t>
              </a:r>
              <a:r>
                <a:rPr lang="en-US" altLang="zh-TW" b="1" i="1" dirty="0" smtClean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的步驟／過程</a:t>
              </a:r>
              <a:r>
                <a:rPr lang="en-US" altLang="zh-TW" b="1" i="1" dirty="0">
                  <a:latin typeface="+mn-ea"/>
                </a:rPr>
                <a:t>……</a:t>
              </a:r>
            </a:p>
          </p:txBody>
        </p:sp>
      </p:grpSp>
      <p:sp>
        <p:nvSpPr>
          <p:cNvPr id="33" name="手繪多邊形 32"/>
          <p:cNvSpPr/>
          <p:nvPr/>
        </p:nvSpPr>
        <p:spPr>
          <a:xfrm>
            <a:off x="7972465" y="1700995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之後／第二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5" name="手繪多邊形 34"/>
          <p:cNvSpPr/>
          <p:nvPr/>
        </p:nvSpPr>
        <p:spPr>
          <a:xfrm flipH="1">
            <a:off x="1954229" y="3373518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之後／第四，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7" name="手繪多邊形 36"/>
          <p:cNvSpPr/>
          <p:nvPr/>
        </p:nvSpPr>
        <p:spPr>
          <a:xfrm>
            <a:off x="7972465" y="3372502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之後／第三，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9" name="手繪多邊形 38"/>
          <p:cNvSpPr/>
          <p:nvPr/>
        </p:nvSpPr>
        <p:spPr>
          <a:xfrm flipH="1">
            <a:off x="1949698" y="5033263"/>
            <a:ext cx="183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3" name="手繪多邊形 42"/>
          <p:cNvSpPr/>
          <p:nvPr/>
        </p:nvSpPr>
        <p:spPr>
          <a:xfrm flipH="1">
            <a:off x="1630229" y="3856595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6" name="手繪多邊形 45"/>
          <p:cNvSpPr/>
          <p:nvPr/>
        </p:nvSpPr>
        <p:spPr>
          <a:xfrm flipH="1">
            <a:off x="1625698" y="5542417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7" name="手繪多邊形 46"/>
          <p:cNvSpPr/>
          <p:nvPr/>
        </p:nvSpPr>
        <p:spPr>
          <a:xfrm>
            <a:off x="7972465" y="2185088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0" name="手繪多邊形 49"/>
          <p:cNvSpPr/>
          <p:nvPr/>
        </p:nvSpPr>
        <p:spPr>
          <a:xfrm>
            <a:off x="7972465" y="3856595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grpSp>
        <p:nvGrpSpPr>
          <p:cNvPr id="27" name="群組 26"/>
          <p:cNvGrpSpPr/>
          <p:nvPr/>
        </p:nvGrpSpPr>
        <p:grpSpPr>
          <a:xfrm flipH="1">
            <a:off x="6426472" y="5528103"/>
            <a:ext cx="3672000" cy="432000"/>
            <a:chOff x="2139619" y="5630815"/>
            <a:chExt cx="2662490" cy="634401"/>
          </a:xfrm>
        </p:grpSpPr>
        <p:sp>
          <p:nvSpPr>
            <p:cNvPr id="28" name="手繪多邊形 27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39619" y="5672609"/>
              <a:ext cx="2640486" cy="542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以上就是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>
                  <a:latin typeface="+mn-ea"/>
                </a:rPr>
                <a:t>的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步驟／過程</a:t>
              </a:r>
              <a:endParaRPr lang="zh-TW" altLang="en-US" b="1" i="1" dirty="0">
                <a:latin typeface="+mn-ea"/>
              </a:endParaRPr>
            </a:p>
          </p:txBody>
        </p:sp>
      </p:grpSp>
      <p:sp>
        <p:nvSpPr>
          <p:cNvPr id="3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77608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33" grpId="0" animBg="1"/>
      <p:bldP spid="35" grpId="0" animBg="1"/>
      <p:bldP spid="37" grpId="0" animBg="1"/>
      <p:bldP spid="39" grpId="0" animBg="1"/>
      <p:bldP spid="43" grpId="0" animBg="1"/>
      <p:bldP spid="46" grpId="0" animBg="1"/>
      <p:bldP spid="47" grpId="0" animBg="1"/>
      <p:bldP spid="5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768792" y="1610555"/>
            <a:ext cx="6654417" cy="3721319"/>
            <a:chOff x="1259583" y="1610555"/>
            <a:chExt cx="6654417" cy="3721319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530000" y="1610555"/>
              <a:ext cx="3384000" cy="3721319"/>
              <a:chOff x="4728228" y="1784180"/>
              <a:chExt cx="2814714" cy="4131515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6640830" y="4566331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0301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rgbClr val="E5B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25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677784" y="2931313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到戲院購票觀賞電影的流程是怎樣的？</a:t>
            </a: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650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到戲院購票觀賞電影的流程是怎樣的？</a:t>
            </a: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26</a:t>
            </a:fld>
            <a:endParaRPr lang="en-US" dirty="0"/>
          </a:p>
        </p:txBody>
      </p:sp>
      <p:sp>
        <p:nvSpPr>
          <p:cNvPr id="40" name="Freeform 19"/>
          <p:cNvSpPr/>
          <p:nvPr/>
        </p:nvSpPr>
        <p:spPr>
          <a:xfrm>
            <a:off x="2779490" y="1675724"/>
            <a:ext cx="2808000" cy="828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dirty="0" smtClean="0"/>
              <a:t>主題：</a:t>
            </a:r>
            <a:r>
              <a:rPr lang="zh-TW" altLang="en-US" b="1" i="1" dirty="0">
                <a:latin typeface="+mn-ea"/>
              </a:rPr>
              <a:t>步驟</a:t>
            </a:r>
            <a:r>
              <a:rPr lang="zh-TW" altLang="en-US" b="1" i="1" dirty="0" smtClean="0">
                <a:latin typeface="+mn-ea"/>
              </a:rPr>
              <a:t>是甚麼</a:t>
            </a:r>
            <a:r>
              <a:rPr lang="zh-TW" altLang="en-US" b="1" i="1" dirty="0">
                <a:latin typeface="+mn-ea"/>
              </a:rPr>
              <a:t>？</a:t>
            </a:r>
            <a:r>
              <a:rPr lang="en-US" altLang="zh-TW" b="1" i="1" dirty="0">
                <a:latin typeface="+mn-ea"/>
              </a:rPr>
              <a:t>……</a:t>
            </a:r>
            <a:r>
              <a:rPr lang="zh-TW" altLang="en-US" b="1" i="1" dirty="0">
                <a:latin typeface="+mn-ea"/>
              </a:rPr>
              <a:t>何時會發生？要先</a:t>
            </a:r>
            <a:r>
              <a:rPr lang="zh-TW" altLang="en-US" b="1" i="1" dirty="0" smtClean="0">
                <a:latin typeface="+mn-ea"/>
              </a:rPr>
              <a:t>做甚麼</a:t>
            </a:r>
            <a:r>
              <a:rPr lang="zh-TW" altLang="en-US" b="1" i="1" dirty="0">
                <a:latin typeface="+mn-ea"/>
              </a:rPr>
              <a:t>？第二？第三？</a:t>
            </a:r>
          </a:p>
        </p:txBody>
      </p:sp>
      <p:sp>
        <p:nvSpPr>
          <p:cNvPr id="41" name="Freeform 19"/>
          <p:cNvSpPr/>
          <p:nvPr/>
        </p:nvSpPr>
        <p:spPr>
          <a:xfrm>
            <a:off x="6007727" y="1675723"/>
            <a:ext cx="4608000" cy="1440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kern="1200" dirty="0" smtClean="0"/>
              <a:t>已有知識：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38" name="圓角矩形 37"/>
          <p:cNvSpPr/>
          <p:nvPr/>
        </p:nvSpPr>
        <p:spPr>
          <a:xfrm>
            <a:off x="4646776" y="3658754"/>
            <a:ext cx="3456000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圓角矩形 50"/>
          <p:cNvSpPr/>
          <p:nvPr/>
        </p:nvSpPr>
        <p:spPr>
          <a:xfrm>
            <a:off x="3363449" y="4552064"/>
            <a:ext cx="75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付款</a:t>
            </a:r>
            <a:endParaRPr lang="zh-TW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5377727" y="5288098"/>
            <a:ext cx="1260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</a:rPr>
              <a:t>選擇電影</a:t>
            </a:r>
            <a:endParaRPr lang="zh-TW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" name="圓角矩形 13"/>
          <p:cNvSpPr/>
          <p:nvPr/>
        </p:nvSpPr>
        <p:spPr>
          <a:xfrm>
            <a:off x="8504598" y="4732064"/>
            <a:ext cx="75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入場</a:t>
            </a:r>
            <a:endParaRPr lang="zh-TW" altLang="en-US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640968" y="3654367"/>
            <a:ext cx="346761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到戲院購票看電影</a:t>
            </a:r>
          </a:p>
        </p:txBody>
      </p:sp>
    </p:spTree>
    <p:extLst>
      <p:ext uri="{BB962C8B-B14F-4D97-AF65-F5344CB8AC3E}">
        <p14:creationId xmlns:p14="http://schemas.microsoft.com/office/powerpoint/2010/main" val="314762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38" grpId="0" animBg="1"/>
      <p:bldP spid="51" grpId="0" animBg="1"/>
      <p:bldP spid="58" grpId="0" animBg="1"/>
      <p:bldP spid="14" grpId="0" animBg="1"/>
      <p:bldP spid="1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27</a:t>
            </a:fld>
            <a:endParaRPr lang="en-US" dirty="0"/>
          </a:p>
        </p:txBody>
      </p:sp>
      <p:sp>
        <p:nvSpPr>
          <p:cNvPr id="16" name="Google Shape;488;p27"/>
          <p:cNvSpPr/>
          <p:nvPr/>
        </p:nvSpPr>
        <p:spPr>
          <a:xfrm>
            <a:off x="6297371" y="2370592"/>
            <a:ext cx="279431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7" name="Google Shape;491;p27"/>
          <p:cNvSpPr/>
          <p:nvPr/>
        </p:nvSpPr>
        <p:spPr>
          <a:xfrm>
            <a:off x="2597082" y="2370592"/>
            <a:ext cx="2794320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0" name="Google Shape;512;p27"/>
          <p:cNvSpPr/>
          <p:nvPr/>
        </p:nvSpPr>
        <p:spPr>
          <a:xfrm>
            <a:off x="5514535" y="2740633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" name="Google Shape;513;p27"/>
          <p:cNvSpPr/>
          <p:nvPr/>
        </p:nvSpPr>
        <p:spPr>
          <a:xfrm>
            <a:off x="9330183" y="2783145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" name="Google Shape;509;p27"/>
          <p:cNvSpPr/>
          <p:nvPr/>
        </p:nvSpPr>
        <p:spPr>
          <a:xfrm>
            <a:off x="6297371" y="4028600"/>
            <a:ext cx="2794320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grpSp>
        <p:nvGrpSpPr>
          <p:cNvPr id="29" name="群組 28"/>
          <p:cNvGrpSpPr/>
          <p:nvPr/>
        </p:nvGrpSpPr>
        <p:grpSpPr>
          <a:xfrm>
            <a:off x="2590468" y="2370592"/>
            <a:ext cx="8074667" cy="4220333"/>
            <a:chOff x="2904935" y="2050249"/>
            <a:chExt cx="6888392" cy="4220333"/>
          </a:xfrm>
        </p:grpSpPr>
        <p:sp>
          <p:nvSpPr>
            <p:cNvPr id="30" name="Google Shape;488;p27"/>
            <p:cNvSpPr/>
            <p:nvPr/>
          </p:nvSpPr>
          <p:spPr>
            <a:xfrm>
              <a:off x="6067246" y="2050249"/>
              <a:ext cx="2383797" cy="894645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付款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31" name="Google Shape;491;p27"/>
            <p:cNvSpPr/>
            <p:nvPr/>
          </p:nvSpPr>
          <p:spPr>
            <a:xfrm>
              <a:off x="2910578" y="2050249"/>
              <a:ext cx="2383798" cy="894645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選擇</a:t>
              </a:r>
              <a:r>
                <a:rPr lang="zh-TW" altLang="en-US" sz="2400" b="1" dirty="0" smtClean="0">
                  <a:solidFill>
                    <a:prstClr val="white"/>
                  </a:solidFill>
                </a:rPr>
                <a:t>電影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32" name="Google Shape;506;p27"/>
            <p:cNvSpPr/>
            <p:nvPr/>
          </p:nvSpPr>
          <p:spPr>
            <a:xfrm>
              <a:off x="2904935" y="3718911"/>
              <a:ext cx="2383798" cy="894647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到選擇的座位就座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33" name="Google Shape;509;p27"/>
            <p:cNvSpPr/>
            <p:nvPr/>
          </p:nvSpPr>
          <p:spPr>
            <a:xfrm>
              <a:off x="2910578" y="5374182"/>
              <a:ext cx="2788582" cy="896400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5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altLang="zh-TW" sz="2400" b="1" dirty="0" smtClean="0">
                  <a:solidFill>
                    <a:prstClr val="white"/>
                  </a:solidFill>
                </a:rPr>
                <a:t>……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35" name="Google Shape;513;p27"/>
            <p:cNvSpPr/>
            <p:nvPr/>
          </p:nvSpPr>
          <p:spPr>
            <a:xfrm>
              <a:off x="8654498" y="2462802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8" name="Google Shape;509;p27"/>
            <p:cNvSpPr/>
            <p:nvPr/>
          </p:nvSpPr>
          <p:spPr>
            <a:xfrm>
              <a:off x="6067246" y="3708257"/>
              <a:ext cx="2383798" cy="896400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入場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2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到戲院購票觀賞電影的流程是怎樣的？</a:t>
            </a:r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952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Freeform 19"/>
          <p:cNvSpPr/>
          <p:nvPr/>
        </p:nvSpPr>
        <p:spPr>
          <a:xfrm>
            <a:off x="821901" y="4056784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將內容填寫於組織圖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825144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28</a:t>
            </a:fld>
            <a:endParaRPr lang="en-US" dirty="0"/>
          </a:p>
        </p:txBody>
      </p:sp>
      <p:sp>
        <p:nvSpPr>
          <p:cNvPr id="16" name="Google Shape;488;p27"/>
          <p:cNvSpPr/>
          <p:nvPr/>
        </p:nvSpPr>
        <p:spPr>
          <a:xfrm>
            <a:off x="6646287" y="2293158"/>
            <a:ext cx="279431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7" name="Google Shape;491;p27"/>
          <p:cNvSpPr/>
          <p:nvPr/>
        </p:nvSpPr>
        <p:spPr>
          <a:xfrm>
            <a:off x="2945998" y="2293158"/>
            <a:ext cx="2794320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8" name="Google Shape;506;p27"/>
          <p:cNvSpPr/>
          <p:nvPr/>
        </p:nvSpPr>
        <p:spPr>
          <a:xfrm>
            <a:off x="2939383" y="3961820"/>
            <a:ext cx="2794320" cy="894647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9" name="Google Shape;509;p27"/>
          <p:cNvSpPr/>
          <p:nvPr/>
        </p:nvSpPr>
        <p:spPr>
          <a:xfrm>
            <a:off x="2945998" y="5617091"/>
            <a:ext cx="3268814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5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0" name="Google Shape;512;p27"/>
          <p:cNvSpPr/>
          <p:nvPr/>
        </p:nvSpPr>
        <p:spPr>
          <a:xfrm>
            <a:off x="5863451" y="2663199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" name="Google Shape;513;p27"/>
          <p:cNvSpPr/>
          <p:nvPr/>
        </p:nvSpPr>
        <p:spPr>
          <a:xfrm>
            <a:off x="9679099" y="2705711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" name="Google Shape;514;p27"/>
          <p:cNvSpPr/>
          <p:nvPr/>
        </p:nvSpPr>
        <p:spPr>
          <a:xfrm flipH="1">
            <a:off x="1503757" y="4373514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" name="Google Shape;517;p27"/>
          <p:cNvSpPr/>
          <p:nvPr/>
        </p:nvSpPr>
        <p:spPr>
          <a:xfrm rot="10800000">
            <a:off x="5818782" y="4324885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" name="Google Shape;509;p27"/>
          <p:cNvSpPr/>
          <p:nvPr/>
        </p:nvSpPr>
        <p:spPr>
          <a:xfrm>
            <a:off x="6646287" y="3951166"/>
            <a:ext cx="2794320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grpSp>
        <p:nvGrpSpPr>
          <p:cNvPr id="29" name="群組 28"/>
          <p:cNvGrpSpPr/>
          <p:nvPr/>
        </p:nvGrpSpPr>
        <p:grpSpPr>
          <a:xfrm>
            <a:off x="2939384" y="2293158"/>
            <a:ext cx="8074667" cy="4220333"/>
            <a:chOff x="2904935" y="2050249"/>
            <a:chExt cx="6888392" cy="4220333"/>
          </a:xfrm>
        </p:grpSpPr>
        <p:sp>
          <p:nvSpPr>
            <p:cNvPr id="30" name="Google Shape;488;p27"/>
            <p:cNvSpPr/>
            <p:nvPr/>
          </p:nvSpPr>
          <p:spPr>
            <a:xfrm>
              <a:off x="6067246" y="2050249"/>
              <a:ext cx="2383797" cy="894645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選擇</a:t>
              </a:r>
              <a:r>
                <a:rPr lang="zh-TW" altLang="en-US" sz="2400" b="1" dirty="0" smtClean="0">
                  <a:solidFill>
                    <a:prstClr val="white"/>
                  </a:solidFill>
                </a:rPr>
                <a:t>座位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31" name="Google Shape;491;p27"/>
            <p:cNvSpPr/>
            <p:nvPr/>
          </p:nvSpPr>
          <p:spPr>
            <a:xfrm>
              <a:off x="2910578" y="2050249"/>
              <a:ext cx="2383798" cy="894645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選擇</a:t>
              </a:r>
              <a:r>
                <a:rPr lang="zh-TW" altLang="en-US" sz="2400" b="1" dirty="0" smtClean="0">
                  <a:solidFill>
                    <a:prstClr val="white"/>
                  </a:solidFill>
                </a:rPr>
                <a:t>電影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32" name="Google Shape;506;p27"/>
            <p:cNvSpPr/>
            <p:nvPr/>
          </p:nvSpPr>
          <p:spPr>
            <a:xfrm>
              <a:off x="2904935" y="3718911"/>
              <a:ext cx="2383798" cy="894647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 smtClean="0">
                  <a:solidFill>
                    <a:prstClr val="white"/>
                  </a:solidFill>
                </a:rPr>
                <a:t>入場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33" name="Google Shape;509;p27"/>
            <p:cNvSpPr/>
            <p:nvPr/>
          </p:nvSpPr>
          <p:spPr>
            <a:xfrm>
              <a:off x="2910578" y="5374182"/>
              <a:ext cx="2788582" cy="896400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lvl="0"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>
                  <a:solidFill>
                    <a:prstClr val="white"/>
                  </a:solidFill>
                </a:rPr>
                <a:t>到選擇的座位就座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  <p:sp>
          <p:nvSpPr>
            <p:cNvPr id="35" name="Google Shape;513;p27"/>
            <p:cNvSpPr/>
            <p:nvPr/>
          </p:nvSpPr>
          <p:spPr>
            <a:xfrm>
              <a:off x="8654498" y="2462802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7" name="Google Shape;517;p27"/>
            <p:cNvSpPr/>
            <p:nvPr/>
          </p:nvSpPr>
          <p:spPr>
            <a:xfrm rot="10800000">
              <a:off x="5361312" y="4081976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38" name="Google Shape;509;p27"/>
            <p:cNvSpPr/>
            <p:nvPr/>
          </p:nvSpPr>
          <p:spPr>
            <a:xfrm>
              <a:off x="6067246" y="3708257"/>
              <a:ext cx="2383798" cy="896400"/>
            </a:xfrm>
            <a:prstGeom prst="roundRect">
              <a:avLst>
                <a:gd name="adj" fmla="val 8096"/>
              </a:avLst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algn="ctr" defTabSz="1422400">
                <a:lnSpc>
                  <a:spcPct val="20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zh-TW" altLang="en-US" sz="2400" b="1" dirty="0" smtClean="0">
                  <a:solidFill>
                    <a:prstClr val="white"/>
                  </a:solidFill>
                </a:rPr>
                <a:t>付款</a:t>
              </a:r>
              <a:endParaRPr lang="en-US" altLang="zh-TW" sz="2400" b="1" dirty="0">
                <a:solidFill>
                  <a:prstClr val="white"/>
                </a:solidFill>
              </a:endParaRPr>
            </a:p>
          </p:txBody>
        </p:sp>
      </p:grp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到戲院購票觀賞電影的流程是怎樣的？</a:t>
            </a:r>
          </a:p>
        </p:txBody>
      </p:sp>
      <p:sp>
        <p:nvSpPr>
          <p:cNvPr id="4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952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6" name="Freeform 19"/>
          <p:cNvSpPr/>
          <p:nvPr/>
        </p:nvSpPr>
        <p:spPr>
          <a:xfrm>
            <a:off x="277591" y="2004267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solidFill>
              <a:srgbClr val="FFC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28" name="圓角矩形 27"/>
          <p:cNvSpPr/>
          <p:nvPr/>
        </p:nvSpPr>
        <p:spPr>
          <a:xfrm>
            <a:off x="6437569" y="2056633"/>
            <a:ext cx="3211753" cy="1367680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34" name="圓角矩形 33"/>
          <p:cNvSpPr/>
          <p:nvPr/>
        </p:nvSpPr>
        <p:spPr>
          <a:xfrm>
            <a:off x="2737281" y="5321717"/>
            <a:ext cx="3615393" cy="1367680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135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29</a:t>
            </a:fld>
            <a:endParaRPr lang="en-US" dirty="0"/>
          </a:p>
        </p:txBody>
      </p:sp>
      <p:sp>
        <p:nvSpPr>
          <p:cNvPr id="16" name="Google Shape;488;p27"/>
          <p:cNvSpPr/>
          <p:nvPr/>
        </p:nvSpPr>
        <p:spPr>
          <a:xfrm>
            <a:off x="6533992" y="2338107"/>
            <a:ext cx="2794319" cy="894645"/>
          </a:xfrm>
          <a:prstGeom prst="roundRect">
            <a:avLst>
              <a:gd name="adj" fmla="val 8096"/>
            </a:avLst>
          </a:prstGeom>
          <a:solidFill>
            <a:schemeClr val="bg1"/>
          </a:solidFill>
          <a:ln w="38100">
            <a:solidFill>
              <a:srgbClr val="FF0000"/>
            </a:solidFill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sysClr val="windowText" lastClr="000000"/>
                </a:solidFill>
              </a:rPr>
              <a:t>選擇</a:t>
            </a:r>
            <a:r>
              <a:rPr lang="zh-TW" altLang="en-US" sz="2400" b="1" dirty="0" smtClean="0">
                <a:solidFill>
                  <a:sysClr val="windowText" lastClr="000000"/>
                </a:solidFill>
              </a:rPr>
              <a:t>場次</a:t>
            </a:r>
            <a:endParaRPr lang="en-US" altLang="zh-TW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17" name="Google Shape;491;p27"/>
          <p:cNvSpPr/>
          <p:nvPr/>
        </p:nvSpPr>
        <p:spPr>
          <a:xfrm>
            <a:off x="2833703" y="2338107"/>
            <a:ext cx="2794320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選擇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電影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8" name="Google Shape;506;p27"/>
          <p:cNvSpPr/>
          <p:nvPr/>
        </p:nvSpPr>
        <p:spPr>
          <a:xfrm>
            <a:off x="2827088" y="4006769"/>
            <a:ext cx="2794320" cy="894647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 smtClean="0">
                <a:solidFill>
                  <a:prstClr val="white"/>
                </a:solidFill>
              </a:rPr>
              <a:t>付款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9" name="Google Shape;509;p27"/>
          <p:cNvSpPr/>
          <p:nvPr/>
        </p:nvSpPr>
        <p:spPr>
          <a:xfrm>
            <a:off x="2833703" y="5662040"/>
            <a:ext cx="2787705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 smtClean="0">
                <a:solidFill>
                  <a:prstClr val="white"/>
                </a:solidFill>
              </a:rPr>
              <a:t>入場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0" name="Google Shape;512;p27"/>
          <p:cNvSpPr/>
          <p:nvPr/>
        </p:nvSpPr>
        <p:spPr>
          <a:xfrm>
            <a:off x="5751156" y="2708148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" name="Google Shape;513;p27"/>
          <p:cNvSpPr/>
          <p:nvPr/>
        </p:nvSpPr>
        <p:spPr>
          <a:xfrm>
            <a:off x="9566804" y="2750660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" name="Google Shape;514;p27"/>
          <p:cNvSpPr/>
          <p:nvPr/>
        </p:nvSpPr>
        <p:spPr>
          <a:xfrm flipH="1">
            <a:off x="1391462" y="4418463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" name="Google Shape;517;p27"/>
          <p:cNvSpPr/>
          <p:nvPr/>
        </p:nvSpPr>
        <p:spPr>
          <a:xfrm rot="10800000">
            <a:off x="5706487" y="4369834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" name="Google Shape;509;p27"/>
          <p:cNvSpPr/>
          <p:nvPr/>
        </p:nvSpPr>
        <p:spPr>
          <a:xfrm>
            <a:off x="6533992" y="3996115"/>
            <a:ext cx="2794320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選擇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座位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6" name="Google Shape;488;p27"/>
          <p:cNvSpPr/>
          <p:nvPr/>
        </p:nvSpPr>
        <p:spPr>
          <a:xfrm>
            <a:off x="6533992" y="5696280"/>
            <a:ext cx="343686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到選擇的座位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就座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9" name="Google Shape;512;p27"/>
          <p:cNvSpPr/>
          <p:nvPr/>
        </p:nvSpPr>
        <p:spPr>
          <a:xfrm>
            <a:off x="5751156" y="6066321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到戲院購票觀賞電影的流程是怎樣的？</a:t>
            </a:r>
          </a:p>
        </p:txBody>
      </p:sp>
      <p:sp>
        <p:nvSpPr>
          <p:cNvPr id="31" name="手繪多邊形 30"/>
          <p:cNvSpPr/>
          <p:nvPr/>
        </p:nvSpPr>
        <p:spPr>
          <a:xfrm>
            <a:off x="5742334" y="1344620"/>
            <a:ext cx="4228527" cy="1200329"/>
          </a:xfrm>
          <a:custGeom>
            <a:avLst/>
            <a:gdLst>
              <a:gd name="connsiteX0" fmla="*/ 0 w 4228527"/>
              <a:gd name="connsiteY0" fmla="*/ 0 h 1200329"/>
              <a:gd name="connsiteX1" fmla="*/ 4228527 w 4228527"/>
              <a:gd name="connsiteY1" fmla="*/ 0 h 1200329"/>
              <a:gd name="connsiteX2" fmla="*/ 4228527 w 4228527"/>
              <a:gd name="connsiteY2" fmla="*/ 742591 h 1200329"/>
              <a:gd name="connsiteX3" fmla="*/ 2086829 w 4228527"/>
              <a:gd name="connsiteY3" fmla="*/ 1200329 h 1200329"/>
              <a:gd name="connsiteX4" fmla="*/ 0 w 4228527"/>
              <a:gd name="connsiteY4" fmla="*/ 742591 h 1200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28527" h="1200329">
                <a:moveTo>
                  <a:pt x="0" y="0"/>
                </a:moveTo>
                <a:lnTo>
                  <a:pt x="4228527" y="0"/>
                </a:lnTo>
                <a:lnTo>
                  <a:pt x="4228527" y="742591"/>
                </a:lnTo>
                <a:lnTo>
                  <a:pt x="2086829" y="1200329"/>
                </a:lnTo>
                <a:lnTo>
                  <a:pt x="0" y="742591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</a:rPr>
              <a:t>關鍵步驟</a:t>
            </a:r>
            <a:r>
              <a:rPr lang="zh-TW" altLang="en-US" sz="2400" b="1" dirty="0" smtClean="0">
                <a:solidFill>
                  <a:sysClr val="windowText" lastClr="000000"/>
                </a:solidFill>
                <a:latin typeface="+mn-ea"/>
              </a:rPr>
              <a:t>：需要</a:t>
            </a: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</a:rPr>
              <a:t>選擇場次才能成功購票</a:t>
            </a:r>
          </a:p>
        </p:txBody>
      </p:sp>
      <p:sp>
        <p:nvSpPr>
          <p:cNvPr id="2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8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檢視關鍵步驟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4846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64957056"/>
              </p:ext>
            </p:extLst>
          </p:nvPr>
        </p:nvGraphicFramePr>
        <p:xfrm>
          <a:off x="1742774" y="1606255"/>
          <a:ext cx="8875696" cy="509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756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1680">
                <a:tc>
                  <a:txBody>
                    <a:bodyPr/>
                    <a:lstStyle/>
                    <a:p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我會說明到戲院觀賞電影的過程。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b="1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第一，要去戲院售票處向售票員表示所選擇的電影。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4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第二，要選擇觀看的場次。</a:t>
                      </a:r>
                      <a:endParaRPr lang="en-US" sz="20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4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第三，要選擇座位，如該場次已滿座或沒有心儀的座位，便要揀選另一場次。</a:t>
                      </a:r>
                      <a:endParaRPr lang="en-US" sz="20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第四，要付款，例如可以用現金或信用咭。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第五，到電影開場時便可以入場，要將戲票交予職員。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4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最後，到選擇的座位就座，如果未能找到座位，便要請職員幫忙帶位。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4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以上就是</a:t>
                      </a: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到戲院觀賞電影</a:t>
                      </a: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的六個步驟。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sp>
        <p:nvSpPr>
          <p:cNvPr id="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到戲院購票觀賞電影的流程是怎樣的？</a:t>
            </a: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8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</a:p>
        </p:txBody>
      </p:sp>
    </p:spTree>
    <p:extLst>
      <p:ext uri="{BB962C8B-B14F-4D97-AF65-F5344CB8AC3E}">
        <p14:creationId xmlns:p14="http://schemas.microsoft.com/office/powerpoint/2010/main" val="353778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30</a:t>
            </a:fld>
            <a:endParaRPr lang="en-US" dirty="0"/>
          </a:p>
        </p:txBody>
      </p:sp>
      <p:sp>
        <p:nvSpPr>
          <p:cNvPr id="16" name="Google Shape;488;p27"/>
          <p:cNvSpPr/>
          <p:nvPr/>
        </p:nvSpPr>
        <p:spPr>
          <a:xfrm>
            <a:off x="6533992" y="2338107"/>
            <a:ext cx="279431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 w="38100"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schemeClr val="bg1"/>
                </a:solidFill>
              </a:rPr>
              <a:t>選擇</a:t>
            </a:r>
            <a:r>
              <a:rPr lang="zh-TW" altLang="en-US" sz="2400" b="1" dirty="0" smtClean="0">
                <a:solidFill>
                  <a:schemeClr val="bg1"/>
                </a:solidFill>
              </a:rPr>
              <a:t>場次</a:t>
            </a:r>
            <a:endParaRPr lang="en-US" altLang="zh-TW" sz="2400" b="1" dirty="0">
              <a:solidFill>
                <a:schemeClr val="bg1"/>
              </a:solidFill>
            </a:endParaRPr>
          </a:p>
        </p:txBody>
      </p:sp>
      <p:sp>
        <p:nvSpPr>
          <p:cNvPr id="17" name="Google Shape;491;p27"/>
          <p:cNvSpPr/>
          <p:nvPr/>
        </p:nvSpPr>
        <p:spPr>
          <a:xfrm>
            <a:off x="2833703" y="2338107"/>
            <a:ext cx="2794320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8" name="Google Shape;506;p27"/>
          <p:cNvSpPr/>
          <p:nvPr/>
        </p:nvSpPr>
        <p:spPr>
          <a:xfrm>
            <a:off x="2827088" y="4006769"/>
            <a:ext cx="2794320" cy="894647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9" name="Google Shape;509;p27"/>
          <p:cNvSpPr/>
          <p:nvPr/>
        </p:nvSpPr>
        <p:spPr>
          <a:xfrm>
            <a:off x="2833703" y="5662040"/>
            <a:ext cx="2787705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5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0" name="Google Shape;512;p27"/>
          <p:cNvSpPr/>
          <p:nvPr/>
        </p:nvSpPr>
        <p:spPr>
          <a:xfrm>
            <a:off x="5751156" y="2708148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" name="Google Shape;513;p27"/>
          <p:cNvSpPr/>
          <p:nvPr/>
        </p:nvSpPr>
        <p:spPr>
          <a:xfrm>
            <a:off x="9566804" y="2750660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" name="Google Shape;514;p27"/>
          <p:cNvSpPr/>
          <p:nvPr/>
        </p:nvSpPr>
        <p:spPr>
          <a:xfrm flipH="1">
            <a:off x="1391462" y="4418463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" name="Google Shape;517;p27"/>
          <p:cNvSpPr/>
          <p:nvPr/>
        </p:nvSpPr>
        <p:spPr>
          <a:xfrm rot="10800000">
            <a:off x="5706487" y="4369834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" name="Google Shape;509;p27"/>
          <p:cNvSpPr/>
          <p:nvPr/>
        </p:nvSpPr>
        <p:spPr>
          <a:xfrm>
            <a:off x="6533992" y="3996115"/>
            <a:ext cx="2794320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6" name="Google Shape;488;p27"/>
          <p:cNvSpPr/>
          <p:nvPr/>
        </p:nvSpPr>
        <p:spPr>
          <a:xfrm>
            <a:off x="6533992" y="5696280"/>
            <a:ext cx="343686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9" name="Google Shape;512;p27"/>
          <p:cNvSpPr/>
          <p:nvPr/>
        </p:nvSpPr>
        <p:spPr>
          <a:xfrm>
            <a:off x="5751156" y="6066321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到戲院購票觀賞電影的流程是怎樣的？</a:t>
            </a:r>
          </a:p>
        </p:txBody>
      </p:sp>
      <p:sp>
        <p:nvSpPr>
          <p:cNvPr id="39" name="文字方塊 38"/>
          <p:cNvSpPr txBox="1"/>
          <p:nvPr/>
        </p:nvSpPr>
        <p:spPr>
          <a:xfrm>
            <a:off x="3000260" y="23105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選擇電影</a:t>
            </a:r>
          </a:p>
        </p:txBody>
      </p:sp>
      <p:sp>
        <p:nvSpPr>
          <p:cNvPr id="40" name="文字方塊 39"/>
          <p:cNvSpPr txBox="1"/>
          <p:nvPr/>
        </p:nvSpPr>
        <p:spPr>
          <a:xfrm>
            <a:off x="3000260" y="2574801"/>
            <a:ext cx="2627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於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售票處向售票員表示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41" name="文字方塊 40"/>
          <p:cNvSpPr txBox="1"/>
          <p:nvPr/>
        </p:nvSpPr>
        <p:spPr>
          <a:xfrm>
            <a:off x="6437032" y="39628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選擇座位</a:t>
            </a:r>
          </a:p>
        </p:txBody>
      </p:sp>
      <p:sp>
        <p:nvSpPr>
          <p:cNvPr id="42" name="文字方塊 41"/>
          <p:cNvSpPr txBox="1"/>
          <p:nvPr/>
        </p:nvSpPr>
        <p:spPr>
          <a:xfrm>
            <a:off x="6437032" y="4221955"/>
            <a:ext cx="3031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如已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滿座或沒有心儀的座位，便要揀選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另一場次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43" name="文字方塊 42"/>
          <p:cNvSpPr txBox="1"/>
          <p:nvPr/>
        </p:nvSpPr>
        <p:spPr>
          <a:xfrm>
            <a:off x="2938648" y="408625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付款</a:t>
            </a:r>
          </a:p>
        </p:txBody>
      </p:sp>
      <p:sp>
        <p:nvSpPr>
          <p:cNvPr id="44" name="文字方塊 43"/>
          <p:cNvSpPr txBox="1"/>
          <p:nvPr/>
        </p:nvSpPr>
        <p:spPr>
          <a:xfrm>
            <a:off x="2938648" y="4418463"/>
            <a:ext cx="2627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例如現金、信用咭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49" name="文字方塊 48"/>
          <p:cNvSpPr txBox="1"/>
          <p:nvPr/>
        </p:nvSpPr>
        <p:spPr>
          <a:xfrm>
            <a:off x="6632835" y="5627509"/>
            <a:ext cx="2923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到選擇的座位就座</a:t>
            </a:r>
          </a:p>
        </p:txBody>
      </p:sp>
      <p:sp>
        <p:nvSpPr>
          <p:cNvPr id="50" name="文字方塊 49"/>
          <p:cNvSpPr txBox="1"/>
          <p:nvPr/>
        </p:nvSpPr>
        <p:spPr>
          <a:xfrm>
            <a:off x="6632835" y="5959713"/>
            <a:ext cx="3434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如未能找到座位，請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職員幫忙帶位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51" name="Freeform 9"/>
          <p:cNvSpPr/>
          <p:nvPr/>
        </p:nvSpPr>
        <p:spPr>
          <a:xfrm>
            <a:off x="593354" y="2810412"/>
            <a:ext cx="1872000" cy="828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舉出例子</a:t>
            </a:r>
            <a:endParaRPr lang="en-US" sz="2000" b="1" dirty="0"/>
          </a:p>
        </p:txBody>
      </p:sp>
      <p:sp>
        <p:nvSpPr>
          <p:cNvPr id="52" name="Freeform 9"/>
          <p:cNvSpPr/>
          <p:nvPr/>
        </p:nvSpPr>
        <p:spPr>
          <a:xfrm>
            <a:off x="215342" y="1742047"/>
            <a:ext cx="1872000" cy="828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提供細節</a:t>
            </a:r>
            <a:endParaRPr lang="en-US" sz="2000" b="1" dirty="0"/>
          </a:p>
        </p:txBody>
      </p:sp>
      <p:sp>
        <p:nvSpPr>
          <p:cNvPr id="30" name="文字方塊 29"/>
          <p:cNvSpPr txBox="1"/>
          <p:nvPr/>
        </p:nvSpPr>
        <p:spPr>
          <a:xfrm>
            <a:off x="3358704" y="5634320"/>
            <a:ext cx="83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入場</a:t>
            </a:r>
          </a:p>
        </p:txBody>
      </p:sp>
      <p:sp>
        <p:nvSpPr>
          <p:cNvPr id="31" name="文字方塊 30"/>
          <p:cNvSpPr txBox="1"/>
          <p:nvPr/>
        </p:nvSpPr>
        <p:spPr>
          <a:xfrm>
            <a:off x="3358703" y="5917175"/>
            <a:ext cx="25266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電影開場時</a:t>
            </a: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將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戲票交予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職員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8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945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2" grpId="0"/>
      <p:bldP spid="44" grpId="0"/>
      <p:bldP spid="50" grpId="0"/>
      <p:bldP spid="51" grpId="0" animBg="1"/>
      <p:bldP spid="52" grpId="0" animBg="1"/>
      <p:bldP spid="3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31</a:t>
            </a:fld>
            <a:endParaRPr lang="en-US" dirty="0"/>
          </a:p>
        </p:txBody>
      </p:sp>
      <p:sp>
        <p:nvSpPr>
          <p:cNvPr id="16" name="Google Shape;488;p27"/>
          <p:cNvSpPr/>
          <p:nvPr/>
        </p:nvSpPr>
        <p:spPr>
          <a:xfrm>
            <a:off x="6533992" y="2338107"/>
            <a:ext cx="279431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 w="38100"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schemeClr val="bg1"/>
                </a:solidFill>
              </a:rPr>
              <a:t>選擇</a:t>
            </a:r>
            <a:r>
              <a:rPr lang="zh-TW" altLang="en-US" sz="2400" b="1" dirty="0" smtClean="0">
                <a:solidFill>
                  <a:schemeClr val="bg1"/>
                </a:solidFill>
              </a:rPr>
              <a:t>場次</a:t>
            </a:r>
            <a:endParaRPr lang="en-US" altLang="zh-TW" sz="2400" b="1" dirty="0">
              <a:solidFill>
                <a:schemeClr val="bg1"/>
              </a:solidFill>
            </a:endParaRPr>
          </a:p>
        </p:txBody>
      </p:sp>
      <p:sp>
        <p:nvSpPr>
          <p:cNvPr id="17" name="Google Shape;491;p27"/>
          <p:cNvSpPr/>
          <p:nvPr/>
        </p:nvSpPr>
        <p:spPr>
          <a:xfrm>
            <a:off x="2833703" y="2338107"/>
            <a:ext cx="2794320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8" name="Google Shape;506;p27"/>
          <p:cNvSpPr/>
          <p:nvPr/>
        </p:nvSpPr>
        <p:spPr>
          <a:xfrm>
            <a:off x="2827088" y="4006769"/>
            <a:ext cx="2794320" cy="894647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9" name="Google Shape;509;p27"/>
          <p:cNvSpPr/>
          <p:nvPr/>
        </p:nvSpPr>
        <p:spPr>
          <a:xfrm>
            <a:off x="2833703" y="5662040"/>
            <a:ext cx="2787705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5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0" name="Google Shape;512;p27"/>
          <p:cNvSpPr/>
          <p:nvPr/>
        </p:nvSpPr>
        <p:spPr>
          <a:xfrm>
            <a:off x="5751156" y="2708148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" name="Google Shape;513;p27"/>
          <p:cNvSpPr/>
          <p:nvPr/>
        </p:nvSpPr>
        <p:spPr>
          <a:xfrm>
            <a:off x="9566804" y="2750660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2" name="Google Shape;514;p27"/>
          <p:cNvSpPr/>
          <p:nvPr/>
        </p:nvSpPr>
        <p:spPr>
          <a:xfrm flipH="1">
            <a:off x="1391462" y="4418463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3" name="Google Shape;517;p27"/>
          <p:cNvSpPr/>
          <p:nvPr/>
        </p:nvSpPr>
        <p:spPr>
          <a:xfrm rot="10800000">
            <a:off x="5706487" y="4369834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5" name="Google Shape;509;p27"/>
          <p:cNvSpPr/>
          <p:nvPr/>
        </p:nvSpPr>
        <p:spPr>
          <a:xfrm>
            <a:off x="6533992" y="3996115"/>
            <a:ext cx="2794320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6" name="Google Shape;488;p27"/>
          <p:cNvSpPr/>
          <p:nvPr/>
        </p:nvSpPr>
        <p:spPr>
          <a:xfrm>
            <a:off x="6533992" y="5696280"/>
            <a:ext cx="343686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9" name="Google Shape;512;p27"/>
          <p:cNvSpPr/>
          <p:nvPr/>
        </p:nvSpPr>
        <p:spPr>
          <a:xfrm>
            <a:off x="5751156" y="6066321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到戲院購票觀賞電影的流程是怎樣的？</a:t>
            </a:r>
          </a:p>
        </p:txBody>
      </p:sp>
      <p:sp>
        <p:nvSpPr>
          <p:cNvPr id="39" name="文字方塊 38"/>
          <p:cNvSpPr txBox="1"/>
          <p:nvPr/>
        </p:nvSpPr>
        <p:spPr>
          <a:xfrm>
            <a:off x="3000260" y="2310504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選擇電影</a:t>
            </a:r>
          </a:p>
        </p:txBody>
      </p:sp>
      <p:sp>
        <p:nvSpPr>
          <p:cNvPr id="40" name="文字方塊 39"/>
          <p:cNvSpPr txBox="1"/>
          <p:nvPr/>
        </p:nvSpPr>
        <p:spPr>
          <a:xfrm>
            <a:off x="3000260" y="2574801"/>
            <a:ext cx="262776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於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售票處向售票員表示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41" name="文字方塊 40"/>
          <p:cNvSpPr txBox="1"/>
          <p:nvPr/>
        </p:nvSpPr>
        <p:spPr>
          <a:xfrm>
            <a:off x="6437032" y="3962865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選擇座位</a:t>
            </a:r>
          </a:p>
        </p:txBody>
      </p:sp>
      <p:sp>
        <p:nvSpPr>
          <p:cNvPr id="42" name="文字方塊 41"/>
          <p:cNvSpPr txBox="1"/>
          <p:nvPr/>
        </p:nvSpPr>
        <p:spPr>
          <a:xfrm>
            <a:off x="6437032" y="4221955"/>
            <a:ext cx="3031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如已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滿座或沒有心儀的座位，便要揀選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另一場次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43" name="文字方塊 42"/>
          <p:cNvSpPr txBox="1"/>
          <p:nvPr/>
        </p:nvSpPr>
        <p:spPr>
          <a:xfrm>
            <a:off x="2938648" y="408625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付款</a:t>
            </a:r>
          </a:p>
        </p:txBody>
      </p:sp>
      <p:sp>
        <p:nvSpPr>
          <p:cNvPr id="44" name="文字方塊 43"/>
          <p:cNvSpPr txBox="1"/>
          <p:nvPr/>
        </p:nvSpPr>
        <p:spPr>
          <a:xfrm>
            <a:off x="2938648" y="4418463"/>
            <a:ext cx="26277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例如現金、信用咭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49" name="文字方塊 48"/>
          <p:cNvSpPr txBox="1"/>
          <p:nvPr/>
        </p:nvSpPr>
        <p:spPr>
          <a:xfrm>
            <a:off x="6632835" y="5627509"/>
            <a:ext cx="29235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到選擇的座位就座</a:t>
            </a:r>
          </a:p>
        </p:txBody>
      </p:sp>
      <p:sp>
        <p:nvSpPr>
          <p:cNvPr id="50" name="文字方塊 49"/>
          <p:cNvSpPr txBox="1"/>
          <p:nvPr/>
        </p:nvSpPr>
        <p:spPr>
          <a:xfrm>
            <a:off x="6632835" y="5959713"/>
            <a:ext cx="34349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如未能找到座位，請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職員幫忙帶位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32" name="手繪多邊形 31"/>
          <p:cNvSpPr/>
          <p:nvPr/>
        </p:nvSpPr>
        <p:spPr>
          <a:xfrm flipH="1">
            <a:off x="1765386" y="1966766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第一，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3" name="手繪多邊形 32"/>
          <p:cNvSpPr/>
          <p:nvPr/>
        </p:nvSpPr>
        <p:spPr>
          <a:xfrm>
            <a:off x="7968499" y="2105482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5" name="手繪多邊形 34"/>
          <p:cNvSpPr/>
          <p:nvPr/>
        </p:nvSpPr>
        <p:spPr>
          <a:xfrm flipH="1">
            <a:off x="1765386" y="3756030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第四，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8" name="手繪多邊形 37"/>
          <p:cNvSpPr/>
          <p:nvPr/>
        </p:nvSpPr>
        <p:spPr>
          <a:xfrm>
            <a:off x="7487557" y="3680831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8" name="手繪多邊形 47"/>
          <p:cNvSpPr/>
          <p:nvPr/>
        </p:nvSpPr>
        <p:spPr>
          <a:xfrm flipH="1">
            <a:off x="2062704" y="5443110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第五，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3" name="手繪多邊形 52"/>
          <p:cNvSpPr/>
          <p:nvPr/>
        </p:nvSpPr>
        <p:spPr>
          <a:xfrm flipH="1">
            <a:off x="2488411" y="6002799"/>
            <a:ext cx="828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要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grpSp>
        <p:nvGrpSpPr>
          <p:cNvPr id="54" name="群組 53"/>
          <p:cNvGrpSpPr/>
          <p:nvPr/>
        </p:nvGrpSpPr>
        <p:grpSpPr>
          <a:xfrm>
            <a:off x="4535717" y="299618"/>
            <a:ext cx="1584000" cy="432000"/>
            <a:chOff x="2139619" y="5630815"/>
            <a:chExt cx="2662490" cy="634401"/>
          </a:xfrm>
        </p:grpSpPr>
        <p:sp>
          <p:nvSpPr>
            <p:cNvPr id="55" name="手繪多邊形 54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139619" y="5672609"/>
              <a:ext cx="2529308" cy="542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我會</a:t>
              </a:r>
              <a:r>
                <a:rPr lang="zh-TW" altLang="en-US" b="1" i="1" dirty="0" smtClean="0">
                  <a:latin typeface="+mn-ea"/>
                </a:rPr>
                <a:t>說明</a:t>
              </a:r>
              <a:r>
                <a:rPr lang="en-US" altLang="zh-TW" b="1" i="1" dirty="0" smtClean="0">
                  <a:latin typeface="+mn-ea"/>
                </a:rPr>
                <a:t>……</a:t>
              </a:r>
              <a:endParaRPr lang="en-US" altLang="zh-TW" b="1" i="1" dirty="0">
                <a:latin typeface="+mn-ea"/>
              </a:endParaRPr>
            </a:p>
          </p:txBody>
        </p:sp>
      </p:grpSp>
      <p:sp>
        <p:nvSpPr>
          <p:cNvPr id="57" name="手繪多邊形 56"/>
          <p:cNvSpPr/>
          <p:nvPr/>
        </p:nvSpPr>
        <p:spPr>
          <a:xfrm flipH="1">
            <a:off x="2193575" y="2584771"/>
            <a:ext cx="828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要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8" name="手繪多邊形 57"/>
          <p:cNvSpPr/>
          <p:nvPr/>
        </p:nvSpPr>
        <p:spPr>
          <a:xfrm flipH="1">
            <a:off x="1926781" y="4350975"/>
            <a:ext cx="1044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例如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9" name="手繪多邊形 58"/>
          <p:cNvSpPr/>
          <p:nvPr/>
        </p:nvSpPr>
        <p:spPr>
          <a:xfrm>
            <a:off x="9348029" y="4342705"/>
            <a:ext cx="828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要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60" name="文字方塊 59"/>
          <p:cNvSpPr txBox="1"/>
          <p:nvPr/>
        </p:nvSpPr>
        <p:spPr>
          <a:xfrm>
            <a:off x="3358704" y="5634320"/>
            <a:ext cx="8385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入場</a:t>
            </a:r>
          </a:p>
        </p:txBody>
      </p:sp>
      <p:sp>
        <p:nvSpPr>
          <p:cNvPr id="61" name="文字方塊 60"/>
          <p:cNvSpPr txBox="1"/>
          <p:nvPr/>
        </p:nvSpPr>
        <p:spPr>
          <a:xfrm>
            <a:off x="3358703" y="5917175"/>
            <a:ext cx="25266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電影開場時</a:t>
            </a: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將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戲票交予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職員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62" name="手繪多邊形 61"/>
          <p:cNvSpPr/>
          <p:nvPr/>
        </p:nvSpPr>
        <p:spPr>
          <a:xfrm>
            <a:off x="8782964" y="5410581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63" name="手繪多邊形 62"/>
          <p:cNvSpPr/>
          <p:nvPr/>
        </p:nvSpPr>
        <p:spPr>
          <a:xfrm>
            <a:off x="9820279" y="6004870"/>
            <a:ext cx="828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要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grpSp>
        <p:nvGrpSpPr>
          <p:cNvPr id="45" name="群組 44"/>
          <p:cNvGrpSpPr/>
          <p:nvPr/>
        </p:nvGrpSpPr>
        <p:grpSpPr>
          <a:xfrm flipH="1">
            <a:off x="10491798" y="4566975"/>
            <a:ext cx="1512000" cy="864000"/>
            <a:chOff x="2139619" y="5630815"/>
            <a:chExt cx="2662490" cy="634401"/>
          </a:xfrm>
        </p:grpSpPr>
        <p:sp>
          <p:nvSpPr>
            <p:cNvPr id="46" name="手繪多邊形 45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139619" y="5672609"/>
              <a:ext cx="2640486" cy="4745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以上就是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>
                  <a:latin typeface="+mn-ea"/>
                </a:rPr>
                <a:t>的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步驟</a:t>
              </a:r>
              <a:endParaRPr lang="zh-TW" altLang="en-US" b="1" i="1" dirty="0">
                <a:latin typeface="+mn-ea"/>
              </a:endParaRPr>
            </a:p>
          </p:txBody>
        </p:sp>
      </p:grpSp>
      <p:sp>
        <p:nvSpPr>
          <p:cNvPr id="5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252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54617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5" grpId="0" animBg="1"/>
      <p:bldP spid="38" grpId="0" animBg="1"/>
      <p:bldP spid="48" grpId="0" animBg="1"/>
      <p:bldP spid="53" grpId="0" animBg="1"/>
      <p:bldP spid="57" grpId="0" animBg="1"/>
      <p:bldP spid="58" grpId="0" animBg="1"/>
      <p:bldP spid="59" grpId="0" animBg="1"/>
      <p:bldP spid="62" grpId="0" animBg="1"/>
      <p:bldP spid="6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/>
          </p:cNvGraphicFramePr>
          <p:nvPr>
            <p:extLst/>
          </p:nvPr>
        </p:nvGraphicFramePr>
        <p:xfrm>
          <a:off x="1742774" y="1606255"/>
          <a:ext cx="8229600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416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點題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我會說明到戲院觀賞電影的過程。</a:t>
                      </a:r>
                      <a:endParaRPr lang="en-US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步驟一</a:t>
                      </a:r>
                      <a:endParaRPr lang="en-US" altLang="zh-TW" sz="2000" b="1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第一，要去戲院售票處向售票員表示所選擇的電影。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步驟二</a:t>
                      </a:r>
                      <a:endParaRPr lang="en-US" altLang="zh-TW" sz="20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第二，要選擇觀看的場次。</a:t>
                      </a:r>
                      <a:endParaRPr lang="en-US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步驟三</a:t>
                      </a:r>
                      <a:endParaRPr lang="en-US" altLang="zh-TW" sz="20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第三，要選擇座位，如該場次已滿座或沒有心儀的座位，便要揀選另一場次。</a:t>
                      </a:r>
                      <a:endParaRPr lang="en-US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步驟四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第四，要付款，例如可以用現金或信用咭。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步驟五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第五，到電影開場時便可以入場，要將戲票交予職員。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最後的步驟</a:t>
                      </a:r>
                      <a:endParaRPr lang="en-US" altLang="zh-TW" sz="20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最後，到選擇的座位就座，如果未能找到座位，便要請職員幫忙帶位。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總結</a:t>
                      </a:r>
                      <a:endParaRPr lang="en-US" altLang="zh-TW" sz="20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以上就是</a:t>
                      </a: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到戲院觀賞電影</a:t>
                      </a: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的六個步驟。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32</a:t>
            </a:fld>
            <a:endParaRPr lang="en-US" dirty="0"/>
          </a:p>
        </p:txBody>
      </p:sp>
      <p:sp>
        <p:nvSpPr>
          <p:cNvPr id="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到戲院購票觀賞電影的流程是怎樣的？</a:t>
            </a: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8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</a:p>
        </p:txBody>
      </p:sp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5095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2768792" y="1610555"/>
            <a:ext cx="6654417" cy="3673963"/>
            <a:chOff x="1259583" y="1610555"/>
            <a:chExt cx="6654417" cy="3673963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530000" y="1610555"/>
              <a:ext cx="3384000" cy="3673963"/>
              <a:chOff x="4728228" y="1784180"/>
              <a:chExt cx="2814714" cy="4078939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2972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5" action="ppaction://hlinksldjump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5" action="ppaction://hlinksldjump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7" action="ppaction://hlinksldjump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10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1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2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84685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2768792" y="1610555"/>
            <a:ext cx="6654417" cy="3721319"/>
            <a:chOff x="1259583" y="1610555"/>
            <a:chExt cx="6654417" cy="3721319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530000" y="1610555"/>
              <a:ext cx="3384000" cy="3721319"/>
              <a:chOff x="4728228" y="1784180"/>
              <a:chExt cx="2814714" cy="4131515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3369466" y="2456436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21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rgbClr val="E5B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980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</p:spTree>
    <p:extLst>
      <p:ext uri="{BB962C8B-B14F-4D97-AF65-F5344CB8AC3E}">
        <p14:creationId xmlns:p14="http://schemas.microsoft.com/office/powerpoint/2010/main" val="1483014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069680" y="2876129"/>
            <a:ext cx="1258481" cy="125847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74212" y="5953059"/>
            <a:ext cx="496185" cy="4961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4392799" y="3640449"/>
            <a:ext cx="2936724" cy="2950476"/>
            <a:chOff x="736854" y="1514433"/>
            <a:chExt cx="2936724" cy="2950476"/>
          </a:xfrm>
        </p:grpSpPr>
        <p:sp>
          <p:nvSpPr>
            <p:cNvPr id="14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1514433"/>
              <a:ext cx="2936724" cy="29504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49" name="文字方塊 148"/>
            <p:cNvSpPr txBox="1"/>
            <p:nvPr/>
          </p:nvSpPr>
          <p:spPr>
            <a:xfrm>
              <a:off x="765265" y="1835509"/>
              <a:ext cx="287990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進行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完成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做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辦理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663968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中的標誌字詞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一些標示程序說明的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8103448" y="2486287"/>
            <a:ext cx="2936724" cy="2950476"/>
            <a:chOff x="736854" y="1514433"/>
            <a:chExt cx="2936724" cy="2950476"/>
          </a:xfrm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1514433"/>
              <a:ext cx="2936724" cy="29504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765265" y="2112508"/>
              <a:ext cx="287990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步驟  過程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流程  次序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順序  經過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391437" y="3002583"/>
            <a:ext cx="2936724" cy="2950476"/>
            <a:chOff x="736854" y="1514433"/>
            <a:chExt cx="2936724" cy="2950476"/>
          </a:xfrm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1514433"/>
              <a:ext cx="2936724" cy="29504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765265" y="2112508"/>
              <a:ext cx="287990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770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投影片編號版面配置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9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4271985" y="291999"/>
            <a:ext cx="7604269" cy="7755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程序說明標誌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字詞其他意思</a:t>
            </a:r>
          </a:p>
        </p:txBody>
      </p:sp>
      <p:sp>
        <p:nvSpPr>
          <p:cNvPr id="5" name="矩形 4"/>
          <p:cNvSpPr/>
          <p:nvPr/>
        </p:nvSpPr>
        <p:spPr>
          <a:xfrm>
            <a:off x="770022" y="1591450"/>
            <a:ext cx="106519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+mn-ea"/>
              </a:rPr>
              <a:t>如何、怎樣、怎麼樣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ea"/>
              </a:rPr>
              <a:t>亦可作為「描述」的</a:t>
            </a:r>
            <a:r>
              <a:rPr lang="zh-TW" altLang="en-US" sz="2800" b="1" dirty="0" smtClean="0">
                <a:solidFill>
                  <a:srgbClr val="FF0000"/>
                </a:solidFill>
                <a:latin typeface="+mn-ea"/>
              </a:rPr>
              <a:t>標誌字詞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>
                <a:latin typeface="+mn-ea"/>
              </a:rPr>
              <a:t>於標題或題目中</a:t>
            </a:r>
            <a:r>
              <a:rPr lang="zh-TW" altLang="en-US" sz="2800" dirty="0">
                <a:latin typeface="+mn-ea"/>
              </a:rPr>
              <a:t>會提及一些</a:t>
            </a: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事物</a:t>
            </a:r>
          </a:p>
        </p:txBody>
      </p:sp>
      <p:sp>
        <p:nvSpPr>
          <p:cNvPr id="6" name="矩形 5"/>
          <p:cNvSpPr/>
          <p:nvPr/>
        </p:nvSpPr>
        <p:spPr>
          <a:xfrm>
            <a:off x="1475872" y="3813978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示例一：「那隻手錶是</a:t>
            </a:r>
            <a:r>
              <a:rPr lang="zh-TW" altLang="en-US" sz="3200" b="1" dirty="0" smtClean="0"/>
              <a:t>怎樣的？</a:t>
            </a:r>
            <a:r>
              <a:rPr lang="zh-TW" altLang="en-US" sz="3200" b="1" dirty="0"/>
              <a:t>」</a:t>
            </a:r>
          </a:p>
        </p:txBody>
      </p:sp>
      <p:sp>
        <p:nvSpPr>
          <p:cNvPr id="16" name="矩形 15"/>
          <p:cNvSpPr/>
          <p:nvPr/>
        </p:nvSpPr>
        <p:spPr>
          <a:xfrm>
            <a:off x="1475872" y="4832909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示例二：「窗外的風景如何？」</a:t>
            </a:r>
          </a:p>
        </p:txBody>
      </p:sp>
      <p:sp>
        <p:nvSpPr>
          <p:cNvPr id="17" name="左右中括弧 16"/>
          <p:cNvSpPr/>
          <p:nvPr/>
        </p:nvSpPr>
        <p:spPr>
          <a:xfrm rot="5400000">
            <a:off x="6027367" y="3695924"/>
            <a:ext cx="553983" cy="790097"/>
          </a:xfrm>
          <a:prstGeom prst="bracket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7120164" y="3799271"/>
            <a:ext cx="78689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左右中括弧 28"/>
          <p:cNvSpPr/>
          <p:nvPr/>
        </p:nvSpPr>
        <p:spPr>
          <a:xfrm rot="5400000">
            <a:off x="6020705" y="4106913"/>
            <a:ext cx="553983" cy="2005977"/>
          </a:xfrm>
          <a:prstGeom prst="bracket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7300685" y="4802119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書卷 (水平) 11"/>
          <p:cNvSpPr/>
          <p:nvPr/>
        </p:nvSpPr>
        <p:spPr>
          <a:xfrm>
            <a:off x="7461979" y="1188084"/>
            <a:ext cx="3960000" cy="118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有關描述的訓練框架，請參閱</a:t>
            </a:r>
            <a:r>
              <a:rPr lang="en-US" altLang="zh-TW" sz="2000" b="1" dirty="0"/>
              <a:t/>
            </a:r>
            <a:br>
              <a:rPr lang="en-US" altLang="zh-TW" sz="2000" b="1" dirty="0"/>
            </a:br>
            <a:r>
              <a:rPr lang="zh-TW" altLang="en-US" sz="2000" b="1" dirty="0" smtClean="0"/>
              <a:t>「描述 </a:t>
            </a:r>
            <a:r>
              <a:rPr lang="zh-TW" altLang="en-US" sz="2000" b="1" dirty="0" smtClean="0"/>
              <a:t>訓練框架」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001437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 animBg="1"/>
      <p:bldP spid="26" grpId="0" animBg="1"/>
      <p:bldP spid="29" grpId="0" animBg="1"/>
      <p:bldP spid="27" grpId="0" animBg="1"/>
      <p:bldP spid="12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自訂 10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BE02B1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13567</TotalTime>
  <Words>2284</Words>
  <Application>Microsoft Office PowerPoint</Application>
  <PresentationFormat>寬螢幕</PresentationFormat>
  <Paragraphs>405</Paragraphs>
  <Slides>32</Slides>
  <Notes>31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32</vt:i4>
      </vt:variant>
    </vt:vector>
  </HeadingPairs>
  <TitlesOfParts>
    <vt:vector size="42" baseType="lpstr">
      <vt:lpstr>DFPBiaoKaiShu-B5</vt:lpstr>
      <vt:lpstr>Helvetica Neue</vt:lpstr>
      <vt:lpstr>Poppins</vt:lpstr>
      <vt:lpstr>微軟正黑體</vt:lpstr>
      <vt:lpstr>微軟正黑體</vt:lpstr>
      <vt:lpstr>新細明體</vt:lpstr>
      <vt:lpstr>Arial</vt:lpstr>
      <vt:lpstr>Calibri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576</cp:revision>
  <dcterms:created xsi:type="dcterms:W3CDTF">2022-06-23T09:13:07Z</dcterms:created>
  <dcterms:modified xsi:type="dcterms:W3CDTF">2023-10-04T08:55:47Z</dcterms:modified>
</cp:coreProperties>
</file>